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5" r:id="rId2"/>
    <p:sldId id="311" r:id="rId3"/>
    <p:sldId id="314" r:id="rId4"/>
    <p:sldId id="310" r:id="rId5"/>
    <p:sldId id="315" r:id="rId6"/>
    <p:sldId id="317" r:id="rId7"/>
    <p:sldId id="319" r:id="rId8"/>
    <p:sldId id="321" r:id="rId9"/>
    <p:sldId id="323" r:id="rId10"/>
    <p:sldId id="325" r:id="rId11"/>
    <p:sldId id="329" r:id="rId12"/>
    <p:sldId id="331" r:id="rId13"/>
    <p:sldId id="333" r:id="rId14"/>
    <p:sldId id="334" r:id="rId15"/>
    <p:sldId id="335" r:id="rId16"/>
    <p:sldId id="338" r:id="rId17"/>
    <p:sldId id="342" r:id="rId18"/>
    <p:sldId id="343" r:id="rId19"/>
    <p:sldId id="336" r:id="rId20"/>
    <p:sldId id="344" r:id="rId21"/>
    <p:sldId id="347" r:id="rId22"/>
    <p:sldId id="345" r:id="rId23"/>
    <p:sldId id="346" r:id="rId24"/>
    <p:sldId id="291" r:id="rId25"/>
    <p:sldId id="354" r:id="rId26"/>
    <p:sldId id="355" r:id="rId27"/>
    <p:sldId id="348" r:id="rId28"/>
    <p:sldId id="349" r:id="rId29"/>
    <p:sldId id="352" r:id="rId30"/>
    <p:sldId id="353" r:id="rId31"/>
    <p:sldId id="341" r:id="rId32"/>
    <p:sldId id="326" r:id="rId33"/>
    <p:sldId id="305" r:id="rId34"/>
    <p:sldId id="294" r:id="rId35"/>
  </p:sldIdLst>
  <p:sldSz cx="9144000" cy="6858000" type="screen4x3"/>
  <p:notesSz cx="6858000" cy="9144000"/>
  <p:defaultTextStyle>
    <a:defPPr>
      <a:defRPr lang="ru-RU"/>
    </a:defPPr>
    <a:lvl1pPr algn="ctr" defTabSz="457200" rtl="0" eaLnBrk="0" fontAlgn="base" hangingPunct="0">
      <a:spcBef>
        <a:spcPct val="0"/>
      </a:spcBef>
      <a:spcAft>
        <a:spcPct val="0"/>
      </a:spcAft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1pPr>
    <a:lvl2pPr marL="457200" algn="ctr" defTabSz="457200" rtl="0" eaLnBrk="0" fontAlgn="base" hangingPunct="0">
      <a:spcBef>
        <a:spcPct val="0"/>
      </a:spcBef>
      <a:spcAft>
        <a:spcPct val="0"/>
      </a:spcAft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2pPr>
    <a:lvl3pPr marL="914400" algn="ctr" defTabSz="457200" rtl="0" eaLnBrk="0" fontAlgn="base" hangingPunct="0">
      <a:spcBef>
        <a:spcPct val="0"/>
      </a:spcBef>
      <a:spcAft>
        <a:spcPct val="0"/>
      </a:spcAft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3pPr>
    <a:lvl4pPr marL="1371600" algn="ctr" defTabSz="457200" rtl="0" eaLnBrk="0" fontAlgn="base" hangingPunct="0">
      <a:spcBef>
        <a:spcPct val="0"/>
      </a:spcBef>
      <a:spcAft>
        <a:spcPct val="0"/>
      </a:spcAft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4pPr>
    <a:lvl5pPr marL="1828800" algn="ctr" defTabSz="457200" rtl="0" eaLnBrk="0" fontAlgn="base" hangingPunct="0">
      <a:spcBef>
        <a:spcPct val="0"/>
      </a:spcBef>
      <a:spcAft>
        <a:spcPct val="0"/>
      </a:spcAft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rgbClr val="00808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CC99"/>
    <a:srgbClr val="FFCC00"/>
    <a:srgbClr val="008080"/>
    <a:srgbClr val="96D5DE"/>
    <a:srgbClr val="99D5DB"/>
    <a:srgbClr val="3682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15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74038-14D8-DB47-8D78-1AA3FE7EBD51}" type="doc">
      <dgm:prSet loTypeId="urn:microsoft.com/office/officeart/2005/8/layout/vProcess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386A4C-B777-F740-8604-50E84C888E43}">
      <dgm:prSet phldrT="[Текст]" custT="1"/>
      <dgm:spPr/>
      <dgm:t>
        <a:bodyPr/>
        <a:lstStyle/>
        <a:p>
          <a:r>
            <a:rPr lang="ru-RU" sz="2400" dirty="0" smtClean="0"/>
            <a:t>Уровень 1  Производитель </a:t>
          </a:r>
          <a:endParaRPr lang="ru-RU" sz="2400" dirty="0"/>
        </a:p>
      </dgm:t>
    </dgm:pt>
    <dgm:pt modelId="{4199C961-8935-4348-B621-66DA47F0FA16}" type="parTrans" cxnId="{F90CCD90-B424-1746-986F-A26AAC30FA91}">
      <dgm:prSet/>
      <dgm:spPr/>
      <dgm:t>
        <a:bodyPr/>
        <a:lstStyle/>
        <a:p>
          <a:endParaRPr lang="ru-RU"/>
        </a:p>
      </dgm:t>
    </dgm:pt>
    <dgm:pt modelId="{00F9DB9D-E4E9-C54C-BF00-E1DB46F8660A}" type="sibTrans" cxnId="{F90CCD90-B424-1746-986F-A26AAC30FA91}">
      <dgm:prSet/>
      <dgm:spPr/>
      <dgm:t>
        <a:bodyPr/>
        <a:lstStyle/>
        <a:p>
          <a:endParaRPr lang="ru-RU"/>
        </a:p>
      </dgm:t>
    </dgm:pt>
    <dgm:pt modelId="{D2E2DEC9-88ED-1E41-AA8F-C7416C9C7C95}">
      <dgm:prSet phldrT="[Текст]" custT="1"/>
      <dgm:spPr/>
      <dgm:t>
        <a:bodyPr/>
        <a:lstStyle/>
        <a:p>
          <a:r>
            <a:rPr lang="ru-RU" sz="2400" dirty="0" smtClean="0"/>
            <a:t>Уровень 2  Аптечный склад    РУП «</a:t>
          </a:r>
          <a:r>
            <a:rPr lang="ru-RU" sz="2400" dirty="0" err="1" smtClean="0"/>
            <a:t>Белфармация</a:t>
          </a:r>
          <a:r>
            <a:rPr lang="ru-RU" sz="2400" dirty="0" smtClean="0"/>
            <a:t>»</a:t>
          </a:r>
        </a:p>
      </dgm:t>
    </dgm:pt>
    <dgm:pt modelId="{EB3C707E-F45E-6242-92BA-9532B0EDE902}" type="parTrans" cxnId="{521E7497-41B1-234C-9B73-F28778D6D7DC}">
      <dgm:prSet/>
      <dgm:spPr/>
      <dgm:t>
        <a:bodyPr/>
        <a:lstStyle/>
        <a:p>
          <a:endParaRPr lang="ru-RU"/>
        </a:p>
      </dgm:t>
    </dgm:pt>
    <dgm:pt modelId="{BEE1DCC4-4D42-3E4C-9391-4B04CD2EB7ED}" type="sibTrans" cxnId="{521E7497-41B1-234C-9B73-F28778D6D7DC}">
      <dgm:prSet/>
      <dgm:spPr/>
      <dgm:t>
        <a:bodyPr/>
        <a:lstStyle/>
        <a:p>
          <a:endParaRPr lang="ru-RU"/>
        </a:p>
      </dgm:t>
    </dgm:pt>
    <dgm:pt modelId="{6F042B55-D68E-3B4F-B157-F8F38130F5DD}">
      <dgm:prSet phldrT="[Текст]" custT="1"/>
      <dgm:spPr/>
      <dgm:t>
        <a:bodyPr/>
        <a:lstStyle/>
        <a:p>
          <a:r>
            <a:rPr lang="ru-RU" sz="2400" dirty="0" smtClean="0"/>
            <a:t>Уровень 3  больничная аптека запас на 2-3  месяца</a:t>
          </a:r>
        </a:p>
      </dgm:t>
    </dgm:pt>
    <dgm:pt modelId="{F1F8DFF8-D15A-F34F-8FDD-457C9AF7932C}" type="parTrans" cxnId="{ABD70BCE-E1E4-B54F-A57A-BFA4C3930722}">
      <dgm:prSet/>
      <dgm:spPr/>
      <dgm:t>
        <a:bodyPr/>
        <a:lstStyle/>
        <a:p>
          <a:endParaRPr lang="ru-RU"/>
        </a:p>
      </dgm:t>
    </dgm:pt>
    <dgm:pt modelId="{44CF7F24-5199-834E-9566-4E97E37B5E55}" type="sibTrans" cxnId="{ABD70BCE-E1E4-B54F-A57A-BFA4C3930722}">
      <dgm:prSet/>
      <dgm:spPr/>
      <dgm:t>
        <a:bodyPr/>
        <a:lstStyle/>
        <a:p>
          <a:endParaRPr lang="ru-RU"/>
        </a:p>
      </dgm:t>
    </dgm:pt>
    <dgm:pt modelId="{E36737F0-DEE1-B541-9879-180CAD875B5C}">
      <dgm:prSet phldrT="[Текст]" custT="1"/>
      <dgm:spPr/>
      <dgm:t>
        <a:bodyPr/>
        <a:lstStyle/>
        <a:p>
          <a:r>
            <a:rPr lang="ru-RU" sz="2400" dirty="0" smtClean="0"/>
            <a:t>Уровень 2 Аптечный склад (областной)</a:t>
          </a:r>
          <a:endParaRPr lang="ru-RU" sz="2400" dirty="0"/>
        </a:p>
      </dgm:t>
    </dgm:pt>
    <dgm:pt modelId="{3BB86BC4-B45C-9743-BDFE-317248C5B536}" type="parTrans" cxnId="{75B651AC-F398-C546-817C-F747CFE711A5}">
      <dgm:prSet/>
      <dgm:spPr/>
      <dgm:t>
        <a:bodyPr/>
        <a:lstStyle/>
        <a:p>
          <a:endParaRPr lang="ru-RU"/>
        </a:p>
      </dgm:t>
    </dgm:pt>
    <dgm:pt modelId="{E1B2B7F7-6D1E-AE44-951D-167A59940D04}" type="sibTrans" cxnId="{75B651AC-F398-C546-817C-F747CFE711A5}">
      <dgm:prSet/>
      <dgm:spPr/>
      <dgm:t>
        <a:bodyPr/>
        <a:lstStyle/>
        <a:p>
          <a:endParaRPr lang="ru-RU"/>
        </a:p>
      </dgm:t>
    </dgm:pt>
    <dgm:pt modelId="{4B694614-3499-554A-AC41-106C021A2358}">
      <dgm:prSet phldrT="[Текст]" custT="1"/>
      <dgm:spPr/>
      <dgm:t>
        <a:bodyPr/>
        <a:lstStyle/>
        <a:p>
          <a:r>
            <a:rPr lang="ru-RU" sz="2400" dirty="0" smtClean="0"/>
            <a:t>Уровень 4 </a:t>
          </a:r>
        </a:p>
        <a:p>
          <a:r>
            <a:rPr lang="ru-RU" sz="2400" dirty="0" smtClean="0"/>
            <a:t>месячный неснижаемый запас</a:t>
          </a:r>
        </a:p>
      </dgm:t>
    </dgm:pt>
    <dgm:pt modelId="{37745661-CC73-494B-96DB-A52C53917364}" type="parTrans" cxnId="{8BFA8A0B-A815-BB48-82D8-A252E12C1C38}">
      <dgm:prSet/>
      <dgm:spPr/>
      <dgm:t>
        <a:bodyPr/>
        <a:lstStyle/>
        <a:p>
          <a:endParaRPr lang="ru-RU"/>
        </a:p>
      </dgm:t>
    </dgm:pt>
    <dgm:pt modelId="{A5C5225F-F6F0-EE42-93B1-6E91ED296969}" type="sibTrans" cxnId="{8BFA8A0B-A815-BB48-82D8-A252E12C1C38}">
      <dgm:prSet/>
      <dgm:spPr/>
      <dgm:t>
        <a:bodyPr/>
        <a:lstStyle/>
        <a:p>
          <a:endParaRPr lang="ru-RU"/>
        </a:p>
      </dgm:t>
    </dgm:pt>
    <dgm:pt modelId="{EB290CC3-43F5-1C4B-B19B-5E9AFFABE86F}" type="pres">
      <dgm:prSet presAssocID="{EC774038-14D8-DB47-8D78-1AA3FE7EBD5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4757B-63E1-D843-8A12-5B5FA6A8E599}" type="pres">
      <dgm:prSet presAssocID="{EC774038-14D8-DB47-8D78-1AA3FE7EBD51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FD09E97-E97C-A240-A024-48C801199A9B}" type="pres">
      <dgm:prSet presAssocID="{EC774038-14D8-DB47-8D78-1AA3FE7EBD5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18727-ED15-5744-9996-CB95A4EBF8A0}" type="pres">
      <dgm:prSet presAssocID="{EC774038-14D8-DB47-8D78-1AA3FE7EBD51}" presName="FiveNodes_2" presStyleLbl="node1" presStyleIdx="1" presStyleCnt="5" custLinFactNeighborX="1859" custLinFactNeighborY="-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7BB5C-85B2-C44F-8AAA-758A604C7F35}" type="pres">
      <dgm:prSet presAssocID="{EC774038-14D8-DB47-8D78-1AA3FE7EBD5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6B1F-68C0-8D43-88DA-FFC637ABE6DB}" type="pres">
      <dgm:prSet presAssocID="{EC774038-14D8-DB47-8D78-1AA3FE7EBD5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8F686-B6CA-B54B-A030-0CDB80B4D5B3}" type="pres">
      <dgm:prSet presAssocID="{EC774038-14D8-DB47-8D78-1AA3FE7EBD51}" presName="FiveNodes_5" presStyleLbl="node1" presStyleIdx="4" presStyleCnt="5" custScaleY="113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76C8D-A98B-E746-82AB-26F9D2ADC73B}" type="pres">
      <dgm:prSet presAssocID="{EC774038-14D8-DB47-8D78-1AA3FE7EBD5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44CE8-FCDC-7447-80D7-9F9EDF7B15C5}" type="pres">
      <dgm:prSet presAssocID="{EC774038-14D8-DB47-8D78-1AA3FE7EBD5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F0159-7F80-0246-B552-A05469C08485}" type="pres">
      <dgm:prSet presAssocID="{EC774038-14D8-DB47-8D78-1AA3FE7EBD5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AF50C-EFA8-644D-979A-D683BC8FCCFD}" type="pres">
      <dgm:prSet presAssocID="{EC774038-14D8-DB47-8D78-1AA3FE7EBD5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AD88-2575-E340-82CC-88E5CC0562B6}" type="pres">
      <dgm:prSet presAssocID="{EC774038-14D8-DB47-8D78-1AA3FE7EBD5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573A-5FCC-F444-B8DC-A890B6F66778}" type="pres">
      <dgm:prSet presAssocID="{EC774038-14D8-DB47-8D78-1AA3FE7EBD5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0D6A0-C333-F247-B0AF-69C9CAC9B003}" type="pres">
      <dgm:prSet presAssocID="{EC774038-14D8-DB47-8D78-1AA3FE7EBD5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B5DCE-2365-6945-B6F2-8643E43B44F6}" type="pres">
      <dgm:prSet presAssocID="{EC774038-14D8-DB47-8D78-1AA3FE7EBD5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6269A-1749-5143-B342-728DE86EB12B}" type="pres">
      <dgm:prSet presAssocID="{EC774038-14D8-DB47-8D78-1AA3FE7EBD5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DC262-31E0-4A26-A03E-FC414434801F}" type="presOf" srcId="{44CF7F24-5199-834E-9566-4E97E37B5E55}" destId="{A65AF50C-EFA8-644D-979A-D683BC8FCCFD}" srcOrd="0" destOrd="0" presId="urn:microsoft.com/office/officeart/2005/8/layout/vProcess5"/>
    <dgm:cxn modelId="{37F58B2F-91F2-4145-A1D3-DC382B95B2ED}" type="presOf" srcId="{D2E2DEC9-88ED-1E41-AA8F-C7416C9C7C95}" destId="{9F27573A-5FCC-F444-B8DC-A890B6F66778}" srcOrd="1" destOrd="0" presId="urn:microsoft.com/office/officeart/2005/8/layout/vProcess5"/>
    <dgm:cxn modelId="{521E7497-41B1-234C-9B73-F28778D6D7DC}" srcId="{EC774038-14D8-DB47-8D78-1AA3FE7EBD51}" destId="{D2E2DEC9-88ED-1E41-AA8F-C7416C9C7C95}" srcOrd="1" destOrd="0" parTransId="{EB3C707E-F45E-6242-92BA-9532B0EDE902}" sibTransId="{BEE1DCC4-4D42-3E4C-9391-4B04CD2EB7ED}"/>
    <dgm:cxn modelId="{A708AAAA-ED49-4EC5-BBDC-CD92F6C562AA}" type="presOf" srcId="{E36737F0-DEE1-B541-9879-180CAD875B5C}" destId="{8FC0D6A0-C333-F247-B0AF-69C9CAC9B003}" srcOrd="1" destOrd="0" presId="urn:microsoft.com/office/officeart/2005/8/layout/vProcess5"/>
    <dgm:cxn modelId="{B1798D9C-9E58-421B-9CBA-7E08C6574EB1}" type="presOf" srcId="{6E386A4C-B777-F740-8604-50E84C888E43}" destId="{D0E6AD88-2575-E340-82CC-88E5CC0562B6}" srcOrd="1" destOrd="0" presId="urn:microsoft.com/office/officeart/2005/8/layout/vProcess5"/>
    <dgm:cxn modelId="{31F219F4-8A4F-4041-8062-B8F8262F446C}" type="presOf" srcId="{BEE1DCC4-4D42-3E4C-9391-4B04CD2EB7ED}" destId="{82544CE8-FCDC-7447-80D7-9F9EDF7B15C5}" srcOrd="0" destOrd="0" presId="urn:microsoft.com/office/officeart/2005/8/layout/vProcess5"/>
    <dgm:cxn modelId="{75B651AC-F398-C546-817C-F747CFE711A5}" srcId="{EC774038-14D8-DB47-8D78-1AA3FE7EBD51}" destId="{E36737F0-DEE1-B541-9879-180CAD875B5C}" srcOrd="2" destOrd="0" parTransId="{3BB86BC4-B45C-9743-BDFE-317248C5B536}" sibTransId="{E1B2B7F7-6D1E-AE44-951D-167A59940D04}"/>
    <dgm:cxn modelId="{537A84DD-A446-4E18-BE45-F52949CC5A3B}" type="presOf" srcId="{4B694614-3499-554A-AC41-106C021A2358}" destId="{2168F686-B6CA-B54B-A030-0CDB80B4D5B3}" srcOrd="0" destOrd="0" presId="urn:microsoft.com/office/officeart/2005/8/layout/vProcess5"/>
    <dgm:cxn modelId="{5699AE0F-E663-47E9-8AF9-A838200ED4B5}" type="presOf" srcId="{6F042B55-D68E-3B4F-B157-F8F38130F5DD}" destId="{8D7A6B1F-68C0-8D43-88DA-FFC637ABE6DB}" srcOrd="0" destOrd="0" presId="urn:microsoft.com/office/officeart/2005/8/layout/vProcess5"/>
    <dgm:cxn modelId="{D0107003-35ED-4A38-B58D-DC0D7C3EBF8A}" type="presOf" srcId="{EC774038-14D8-DB47-8D78-1AA3FE7EBD51}" destId="{EB290CC3-43F5-1C4B-B19B-5E9AFFABE86F}" srcOrd="0" destOrd="0" presId="urn:microsoft.com/office/officeart/2005/8/layout/vProcess5"/>
    <dgm:cxn modelId="{63B54730-5E2A-46D5-89A5-415B7EDA9D38}" type="presOf" srcId="{4B694614-3499-554A-AC41-106C021A2358}" destId="{2686269A-1749-5143-B342-728DE86EB12B}" srcOrd="1" destOrd="0" presId="urn:microsoft.com/office/officeart/2005/8/layout/vProcess5"/>
    <dgm:cxn modelId="{35D73263-BFCB-41BD-B83B-46D6FE0E1589}" type="presOf" srcId="{E1B2B7F7-6D1E-AE44-951D-167A59940D04}" destId="{9D4F0159-7F80-0246-B552-A05469C08485}" srcOrd="0" destOrd="0" presId="urn:microsoft.com/office/officeart/2005/8/layout/vProcess5"/>
    <dgm:cxn modelId="{CFD71E5B-D0BA-4105-91CE-3854E622A74F}" type="presOf" srcId="{6F042B55-D68E-3B4F-B157-F8F38130F5DD}" destId="{7B1B5DCE-2365-6945-B6F2-8643E43B44F6}" srcOrd="1" destOrd="0" presId="urn:microsoft.com/office/officeart/2005/8/layout/vProcess5"/>
    <dgm:cxn modelId="{54EDA380-A1E0-4E39-966C-A5F0D3F28E14}" type="presOf" srcId="{00F9DB9D-E4E9-C54C-BF00-E1DB46F8660A}" destId="{40676C8D-A98B-E746-82AB-26F9D2ADC73B}" srcOrd="0" destOrd="0" presId="urn:microsoft.com/office/officeart/2005/8/layout/vProcess5"/>
    <dgm:cxn modelId="{ABD70BCE-E1E4-B54F-A57A-BFA4C3930722}" srcId="{EC774038-14D8-DB47-8D78-1AA3FE7EBD51}" destId="{6F042B55-D68E-3B4F-B157-F8F38130F5DD}" srcOrd="3" destOrd="0" parTransId="{F1F8DFF8-D15A-F34F-8FDD-457C9AF7932C}" sibTransId="{44CF7F24-5199-834E-9566-4E97E37B5E55}"/>
    <dgm:cxn modelId="{7137D8F3-BE05-4F03-918F-D00FA6811E31}" type="presOf" srcId="{D2E2DEC9-88ED-1E41-AA8F-C7416C9C7C95}" destId="{7F218727-ED15-5744-9996-CB95A4EBF8A0}" srcOrd="0" destOrd="0" presId="urn:microsoft.com/office/officeart/2005/8/layout/vProcess5"/>
    <dgm:cxn modelId="{5FB2843D-EFEC-40C9-B1A6-86A86C833C03}" type="presOf" srcId="{E36737F0-DEE1-B541-9879-180CAD875B5C}" destId="{5D57BB5C-85B2-C44F-8AAA-758A604C7F35}" srcOrd="0" destOrd="0" presId="urn:microsoft.com/office/officeart/2005/8/layout/vProcess5"/>
    <dgm:cxn modelId="{8BFA8A0B-A815-BB48-82D8-A252E12C1C38}" srcId="{EC774038-14D8-DB47-8D78-1AA3FE7EBD51}" destId="{4B694614-3499-554A-AC41-106C021A2358}" srcOrd="4" destOrd="0" parTransId="{37745661-CC73-494B-96DB-A52C53917364}" sibTransId="{A5C5225F-F6F0-EE42-93B1-6E91ED296969}"/>
    <dgm:cxn modelId="{BB34975E-3EEB-41A7-AF9D-1A1BB76170FD}" type="presOf" srcId="{6E386A4C-B777-F740-8604-50E84C888E43}" destId="{7FD09E97-E97C-A240-A024-48C801199A9B}" srcOrd="0" destOrd="0" presId="urn:microsoft.com/office/officeart/2005/8/layout/vProcess5"/>
    <dgm:cxn modelId="{F90CCD90-B424-1746-986F-A26AAC30FA91}" srcId="{EC774038-14D8-DB47-8D78-1AA3FE7EBD51}" destId="{6E386A4C-B777-F740-8604-50E84C888E43}" srcOrd="0" destOrd="0" parTransId="{4199C961-8935-4348-B621-66DA47F0FA16}" sibTransId="{00F9DB9D-E4E9-C54C-BF00-E1DB46F8660A}"/>
    <dgm:cxn modelId="{6628C5E3-76BD-45DA-B4F5-6EEF632CD2D9}" type="presParOf" srcId="{EB290CC3-43F5-1C4B-B19B-5E9AFFABE86F}" destId="{F3F4757B-63E1-D843-8A12-5B5FA6A8E599}" srcOrd="0" destOrd="0" presId="urn:microsoft.com/office/officeart/2005/8/layout/vProcess5"/>
    <dgm:cxn modelId="{78F156B4-F821-48CF-8B59-6DA0BDB44D7B}" type="presParOf" srcId="{EB290CC3-43F5-1C4B-B19B-5E9AFFABE86F}" destId="{7FD09E97-E97C-A240-A024-48C801199A9B}" srcOrd="1" destOrd="0" presId="urn:microsoft.com/office/officeart/2005/8/layout/vProcess5"/>
    <dgm:cxn modelId="{B8CD2468-96AE-49A0-9546-503D37A050AD}" type="presParOf" srcId="{EB290CC3-43F5-1C4B-B19B-5E9AFFABE86F}" destId="{7F218727-ED15-5744-9996-CB95A4EBF8A0}" srcOrd="2" destOrd="0" presId="urn:microsoft.com/office/officeart/2005/8/layout/vProcess5"/>
    <dgm:cxn modelId="{03BD85BB-0C56-479D-AB0B-B96E3D244528}" type="presParOf" srcId="{EB290CC3-43F5-1C4B-B19B-5E9AFFABE86F}" destId="{5D57BB5C-85B2-C44F-8AAA-758A604C7F35}" srcOrd="3" destOrd="0" presId="urn:microsoft.com/office/officeart/2005/8/layout/vProcess5"/>
    <dgm:cxn modelId="{0E54F820-4C70-4F16-BB19-2521F77AD232}" type="presParOf" srcId="{EB290CC3-43F5-1C4B-B19B-5E9AFFABE86F}" destId="{8D7A6B1F-68C0-8D43-88DA-FFC637ABE6DB}" srcOrd="4" destOrd="0" presId="urn:microsoft.com/office/officeart/2005/8/layout/vProcess5"/>
    <dgm:cxn modelId="{954C1289-A7BE-4B90-91B2-DA7B17F9C1BD}" type="presParOf" srcId="{EB290CC3-43F5-1C4B-B19B-5E9AFFABE86F}" destId="{2168F686-B6CA-B54B-A030-0CDB80B4D5B3}" srcOrd="5" destOrd="0" presId="urn:microsoft.com/office/officeart/2005/8/layout/vProcess5"/>
    <dgm:cxn modelId="{A482D339-A739-460F-A2ED-2E0F0FD31348}" type="presParOf" srcId="{EB290CC3-43F5-1C4B-B19B-5E9AFFABE86F}" destId="{40676C8D-A98B-E746-82AB-26F9D2ADC73B}" srcOrd="6" destOrd="0" presId="urn:microsoft.com/office/officeart/2005/8/layout/vProcess5"/>
    <dgm:cxn modelId="{52BB2962-2AB7-4777-A493-C71D4AB73A2C}" type="presParOf" srcId="{EB290CC3-43F5-1C4B-B19B-5E9AFFABE86F}" destId="{82544CE8-FCDC-7447-80D7-9F9EDF7B15C5}" srcOrd="7" destOrd="0" presId="urn:microsoft.com/office/officeart/2005/8/layout/vProcess5"/>
    <dgm:cxn modelId="{CFEAC841-76C0-4DD8-99C1-918B8AD34B5A}" type="presParOf" srcId="{EB290CC3-43F5-1C4B-B19B-5E9AFFABE86F}" destId="{9D4F0159-7F80-0246-B552-A05469C08485}" srcOrd="8" destOrd="0" presId="urn:microsoft.com/office/officeart/2005/8/layout/vProcess5"/>
    <dgm:cxn modelId="{F7967A35-BFFB-4DAC-A671-0F2E036991CA}" type="presParOf" srcId="{EB290CC3-43F5-1C4B-B19B-5E9AFFABE86F}" destId="{A65AF50C-EFA8-644D-979A-D683BC8FCCFD}" srcOrd="9" destOrd="0" presId="urn:microsoft.com/office/officeart/2005/8/layout/vProcess5"/>
    <dgm:cxn modelId="{B8DEB819-914C-4A63-8158-3CE72ABED636}" type="presParOf" srcId="{EB290CC3-43F5-1C4B-B19B-5E9AFFABE86F}" destId="{D0E6AD88-2575-E340-82CC-88E5CC0562B6}" srcOrd="10" destOrd="0" presId="urn:microsoft.com/office/officeart/2005/8/layout/vProcess5"/>
    <dgm:cxn modelId="{019B631D-6B4D-4A8E-9972-B0C9BB91C03C}" type="presParOf" srcId="{EB290CC3-43F5-1C4B-B19B-5E9AFFABE86F}" destId="{9F27573A-5FCC-F444-B8DC-A890B6F66778}" srcOrd="11" destOrd="0" presId="urn:microsoft.com/office/officeart/2005/8/layout/vProcess5"/>
    <dgm:cxn modelId="{08A7D9F9-A8F1-4FC5-BB15-8E2493C80173}" type="presParOf" srcId="{EB290CC3-43F5-1C4B-B19B-5E9AFFABE86F}" destId="{8FC0D6A0-C333-F247-B0AF-69C9CAC9B003}" srcOrd="12" destOrd="0" presId="urn:microsoft.com/office/officeart/2005/8/layout/vProcess5"/>
    <dgm:cxn modelId="{CB4C35A6-B4F2-4DC5-BA73-F8B59747EF85}" type="presParOf" srcId="{EB290CC3-43F5-1C4B-B19B-5E9AFFABE86F}" destId="{7B1B5DCE-2365-6945-B6F2-8643E43B44F6}" srcOrd="13" destOrd="0" presId="urn:microsoft.com/office/officeart/2005/8/layout/vProcess5"/>
    <dgm:cxn modelId="{9DF0F4C8-6CB9-436E-BF56-31FC1CB1CE9C}" type="presParOf" srcId="{EB290CC3-43F5-1C4B-B19B-5E9AFFABE86F}" destId="{2686269A-1749-5143-B342-728DE86EB12B}" srcOrd="14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2D59A-CEA4-4F86-9BD8-4358F4A65086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A5E89-D220-43D1-B46D-D89C43801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33450" eaLnBrk="1" hangingPunct="1"/>
            <a:fld id="{BBBF3756-7D4C-4A99-940C-7772A3E129D9}" type="slidenum">
              <a:rPr lang="en-GB" sz="1200" b="0">
                <a:solidFill>
                  <a:schemeClr val="tx1"/>
                </a:solidFill>
              </a:rPr>
              <a:pPr algn="r" defTabSz="933450" eaLnBrk="1" hangingPunct="1"/>
              <a:t>1</a:t>
            </a:fld>
            <a:endParaRPr lang="en-GB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GB" altLang="en-US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CD1BEA46-3AFC-4838-ACF0-1D2ECDCF5603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pPr algn="r" defTabSz="912813" eaLnBrk="1" hangingPunct="1"/>
              <a:t>4</a:t>
            </a:fld>
            <a:endParaRPr lang="en-US" altLang="en-US" sz="1200" b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ru-RU" altLang="en-US" smtClean="0">
              <a:ea typeface="ＭＳ Ｐゴシック"/>
              <a:cs typeface="ＭＳ Ｐゴシック"/>
            </a:endParaRP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B2EB6B4C-4D75-4F78-A3E3-0CD122F77D30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</a:rPr>
              <a:pPr algn="r" defTabSz="912813" eaLnBrk="1" hangingPunct="1"/>
              <a:t>7</a:t>
            </a:fld>
            <a:endParaRPr lang="en-US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ru-RU" altLang="en-US" smtClean="0">
              <a:ea typeface="ＭＳ Ｐゴシック"/>
              <a:cs typeface="ＭＳ Ｐゴシック"/>
            </a:endParaRP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4A155005-60BD-41D2-8B67-0A59562EBB39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</a:rPr>
              <a:pPr algn="r" defTabSz="912813" eaLnBrk="1" hangingPunct="1"/>
              <a:t>8</a:t>
            </a:fld>
            <a:endParaRPr lang="en-US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ru-RU" altLang="en-US" smtClean="0"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A8AFC409-D1B3-4238-9088-FDF669E9725E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</a:rPr>
              <a:pPr algn="r" defTabSz="912813" eaLnBrk="1" hangingPunct="1"/>
              <a:t>9</a:t>
            </a:fld>
            <a:endParaRPr lang="en-US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GB" altLang="en-US" smtClean="0">
              <a:ea typeface="ＭＳ Ｐゴシック"/>
              <a:cs typeface="ＭＳ Ｐゴシック"/>
            </a:endParaRP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E89CCD7A-2263-4FC1-BDCB-165AD8A0FD51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pPr algn="r" defTabSz="912813" eaLnBrk="1" hangingPunct="1"/>
              <a:t>10</a:t>
            </a:fld>
            <a:endParaRPr lang="en-US" altLang="en-US" sz="1200" b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GB" altLang="en-US" b="1" smtClean="0">
              <a:ea typeface="ＭＳ Ｐゴシック"/>
              <a:cs typeface="ＭＳ Ｐゴシック"/>
            </a:endParaRP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97AA4978-8BE5-449A-BCDA-7AAE36117D65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pPr algn="r" defTabSz="912813" eaLnBrk="1" hangingPunct="1"/>
              <a:t>11</a:t>
            </a:fld>
            <a:endParaRPr lang="en-US" altLang="en-US" sz="1200" b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33450" eaLnBrk="1" hangingPunct="1"/>
            <a:fld id="{833416D6-F40F-46EA-A940-63308C6F3BC9}" type="slidenum">
              <a:rPr lang="en-GB" sz="1200" b="0">
                <a:solidFill>
                  <a:schemeClr val="tx1"/>
                </a:solidFill>
              </a:rPr>
              <a:pPr algn="r" defTabSz="933450" eaLnBrk="1" hangingPunct="1"/>
              <a:t>13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324-01F8-40BF-B628-0DE0B50F58C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635F-0F40-48A5-90E3-9B14910C2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3F51-3585-4547-85DF-1C6381CED967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160A-945E-40CB-854C-C52D447A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AF27-8582-41AC-B758-CE7304F962B8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4B17-3F58-4E2A-92DE-A97A6E38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16AE-1D68-4905-8733-0FFDEF781E46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79DD-33BE-4A6C-B03E-D284E1EBA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8685-3955-4CD7-8C65-D85967BE4909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2C29-5FA4-4405-99B2-CC65B675D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9899-5A1C-4D5F-A9B2-8A68296995F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FBD9-AA4F-4500-9A0D-6EB633B79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011B-DAAC-44D2-A570-8494346D5314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8534-FAF0-4DBE-982B-65D064BA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ABEC-A1A7-400E-89F1-271A9ADEBDF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2744-C495-43C5-A7B9-948A3D87C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F9EE-6645-47FA-BA95-3FC19FC90D1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D64E-FD25-45FB-B622-9D6C338FA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7898-3E37-4557-B6C2-164EE999F27E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A0C5-583A-4343-8486-BEE3C2A26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2BF4-181B-46BF-9678-B690CB41B213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6C30-D8F2-4A01-BD1B-997B253C0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C9F90-A99A-45A0-A782-BB1F2191915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BEE47-00E0-457C-B595-EB9F1863B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>
            <a:spLocks noChangeArrowheads="1"/>
          </p:cNvSpPr>
          <p:nvPr/>
        </p:nvSpPr>
        <p:spPr bwMode="auto">
          <a:xfrm>
            <a:off x="179388" y="1700213"/>
            <a:ext cx="87503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endParaRPr lang="ru-RU" sz="3200">
              <a:solidFill>
                <a:srgbClr val="50967A"/>
              </a:solidFill>
            </a:endParaRP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ru-RU" sz="1800" b="0">
                <a:solidFill>
                  <a:srgbClr val="50967A"/>
                </a:solidFill>
              </a:rPr>
              <a:t>Соблюдения холодовой цепи на всех этапах поставки лекарственных средств</a:t>
            </a: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endParaRPr lang="ru-RU" sz="2000">
              <a:solidFill>
                <a:srgbClr val="50967A"/>
              </a:solidFill>
            </a:endParaRPr>
          </a:p>
          <a:p>
            <a:pPr eaLnBrk="1" hangingPunct="1">
              <a:lnSpc>
                <a:spcPts val="2000"/>
              </a:lnSpc>
              <a:spcBef>
                <a:spcPct val="50000"/>
              </a:spcBef>
            </a:pPr>
            <a:r>
              <a:rPr lang="ru-RU" sz="1400">
                <a:solidFill>
                  <a:srgbClr val="50967A"/>
                </a:solidFill>
                <a:latin typeface="Times New Roman" pitchFamily="18" charset="0"/>
              </a:rPr>
              <a:t>Денисик Татьяна Валерьевна – консультант отдела организации лекарственного обеспечения Министерства здравоохранения Республики Беларусь</a:t>
            </a:r>
          </a:p>
        </p:txBody>
      </p:sp>
      <p:sp>
        <p:nvSpPr>
          <p:cNvPr id="18434" name="Text Box 18"/>
          <p:cNvSpPr txBox="1">
            <a:spLocks noChangeArrowheads="1"/>
          </p:cNvSpPr>
          <p:nvPr/>
        </p:nvSpPr>
        <p:spPr bwMode="auto">
          <a:xfrm>
            <a:off x="250825" y="4318000"/>
            <a:ext cx="8642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200" b="0">
                <a:solidFill>
                  <a:srgbClr val="50967A"/>
                </a:solidFill>
              </a:rPr>
              <a:t>Республиканский обучающий семинар «Актуальные вопросы в сфере обращения лекарственных средств» </a:t>
            </a:r>
          </a:p>
          <a:p>
            <a:pPr eaLnBrk="1" hangingPunct="1">
              <a:spcBef>
                <a:spcPct val="50000"/>
              </a:spcBef>
            </a:pPr>
            <a:r>
              <a:rPr lang="ru-RU" sz="1200" b="0">
                <a:solidFill>
                  <a:srgbClr val="50967A"/>
                </a:solidFill>
              </a:rPr>
              <a:t>Республиканский обучающий семинар «Актуальные вопросы в работе аптек учреждений здравоохранения» </a:t>
            </a:r>
          </a:p>
          <a:p>
            <a:pPr eaLnBrk="1" hangingPunct="1">
              <a:spcBef>
                <a:spcPct val="50000"/>
              </a:spcBef>
            </a:pPr>
            <a:endParaRPr lang="ru-RU" sz="1200" b="0">
              <a:solidFill>
                <a:srgbClr val="50967A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200" b="0">
                <a:solidFill>
                  <a:srgbClr val="50967A"/>
                </a:solidFill>
              </a:rPr>
              <a:t>13-15 марта 2019 г.    </a:t>
            </a:r>
          </a:p>
          <a:p>
            <a:pPr eaLnBrk="1" hangingPunct="1">
              <a:spcBef>
                <a:spcPct val="50000"/>
              </a:spcBef>
            </a:pPr>
            <a:r>
              <a:rPr lang="ru-RU" sz="1200" b="0">
                <a:solidFill>
                  <a:srgbClr val="50967A"/>
                </a:solidFill>
              </a:rPr>
              <a:t> г. Минск    </a:t>
            </a:r>
          </a:p>
          <a:p>
            <a:pPr eaLnBrk="1" hangingPunct="1">
              <a:spcBef>
                <a:spcPct val="50000"/>
              </a:spcBef>
            </a:pPr>
            <a:endParaRPr lang="en-GB" sz="1200" b="0">
              <a:solidFill>
                <a:srgbClr val="50967A"/>
              </a:solidFill>
            </a:endParaRPr>
          </a:p>
        </p:txBody>
      </p:sp>
      <p:sp>
        <p:nvSpPr>
          <p:cNvPr id="18435" name="Rectangle 23"/>
          <p:cNvSpPr>
            <a:spLocks noChangeArrowheads="1"/>
          </p:cNvSpPr>
          <p:nvPr/>
        </p:nvSpPr>
        <p:spPr bwMode="auto">
          <a:xfrm>
            <a:off x="217488" y="5945188"/>
            <a:ext cx="8675687" cy="7270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6" name="Text Box 24"/>
          <p:cNvSpPr txBox="1">
            <a:spLocks noChangeArrowheads="1"/>
          </p:cNvSpPr>
          <p:nvPr/>
        </p:nvSpPr>
        <p:spPr bwMode="auto">
          <a:xfrm>
            <a:off x="431800" y="5373688"/>
            <a:ext cx="8316913" cy="571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800" b="0">
              <a:solidFill>
                <a:schemeClr val="tx1"/>
              </a:solidFill>
            </a:endParaRPr>
          </a:p>
        </p:txBody>
      </p:sp>
      <p:pic>
        <p:nvPicPr>
          <p:cNvPr id="18437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6756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54"/>
          <p:cNvSpPr txBox="1">
            <a:spLocks noChangeArrowheads="1"/>
          </p:cNvSpPr>
          <p:nvPr/>
        </p:nvSpPr>
        <p:spPr bwMode="auto">
          <a:xfrm>
            <a:off x="74613" y="6361113"/>
            <a:ext cx="8959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4" rIns="91385" bIns="45694">
            <a:spAutoFit/>
          </a:bodyPr>
          <a:lstStyle/>
          <a:p>
            <a:pPr marL="0" lvl="1" algn="l" defTabSz="912813" eaLnBrk="1" hangingPunct="1">
              <a:spcBef>
                <a:spcPct val="10000"/>
              </a:spcBef>
            </a:pPr>
            <a:endParaRPr lang="en-GB" altLang="en-US" sz="1200" b="0" i="1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365250" y="5970588"/>
            <a:ext cx="4997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50850">
              <a:buClr>
                <a:srgbClr val="104160"/>
              </a:buClr>
              <a:buSzPct val="90000"/>
              <a:buFont typeface="Monotype Sorts"/>
              <a:buNone/>
            </a:pPr>
            <a:r>
              <a:rPr lang="ru-RU" altLang="en-US" sz="2100">
                <a:solidFill>
                  <a:srgbClr val="00639A"/>
                </a:solidFill>
                <a:latin typeface="DEFAULT"/>
                <a:ea typeface="ＭＳ Ｐゴシック"/>
                <a:cs typeface="ＭＳ Ｐゴシック"/>
              </a:rPr>
              <a:t>Развитие программы иммунизации</a:t>
            </a:r>
            <a:endParaRPr lang="en-CA" altLang="en-US" sz="3200" b="0">
              <a:solidFill>
                <a:srgbClr val="00639A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 rot="-5381931">
            <a:off x="-1171574" y="3382962"/>
            <a:ext cx="3054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50850">
              <a:buClr>
                <a:srgbClr val="104160"/>
              </a:buClr>
              <a:buSzPct val="90000"/>
              <a:buFont typeface="Monotype Sorts"/>
              <a:buNone/>
            </a:pPr>
            <a:r>
              <a:rPr lang="ru-RU" altLang="en-US" sz="2500">
                <a:solidFill>
                  <a:srgbClr val="00639A"/>
                </a:solidFill>
                <a:latin typeface="DEFAULT"/>
                <a:ea typeface="ＭＳ Ｐゴシック"/>
                <a:cs typeface="ＭＳ Ｐゴシック"/>
              </a:rPr>
              <a:t>Заболеваемость</a:t>
            </a:r>
            <a:endParaRPr lang="en-CA" altLang="en-US" sz="3600" b="0">
              <a:solidFill>
                <a:srgbClr val="00639A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300788" y="5970588"/>
            <a:ext cx="1831975" cy="233362"/>
            <a:chOff x="3788" y="4225"/>
            <a:chExt cx="1068" cy="144"/>
          </a:xfrm>
        </p:grpSpPr>
        <p:sp>
          <p:nvSpPr>
            <p:cNvPr id="32957" name="Line 5"/>
            <p:cNvSpPr>
              <a:spLocks noChangeShapeType="1"/>
            </p:cNvSpPr>
            <p:nvPr/>
          </p:nvSpPr>
          <p:spPr bwMode="auto">
            <a:xfrm>
              <a:off x="3788" y="4295"/>
              <a:ext cx="7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958" name="Freeform 6"/>
            <p:cNvSpPr>
              <a:spLocks/>
            </p:cNvSpPr>
            <p:nvPr/>
          </p:nvSpPr>
          <p:spPr bwMode="auto">
            <a:xfrm>
              <a:off x="4580" y="4225"/>
              <a:ext cx="276" cy="144"/>
            </a:xfrm>
            <a:custGeom>
              <a:avLst/>
              <a:gdLst>
                <a:gd name="T0" fmla="*/ 275 w 276"/>
                <a:gd name="T1" fmla="*/ 70 h 144"/>
                <a:gd name="T2" fmla="*/ 0 w 276"/>
                <a:gd name="T3" fmla="*/ 0 h 144"/>
                <a:gd name="T4" fmla="*/ 0 w 276"/>
                <a:gd name="T5" fmla="*/ 143 h 144"/>
                <a:gd name="T6" fmla="*/ 275 w 276"/>
                <a:gd name="T7" fmla="*/ 70 h 144"/>
                <a:gd name="T8" fmla="*/ 275 w 276"/>
                <a:gd name="T9" fmla="*/ 7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44"/>
                <a:gd name="T17" fmla="*/ 276 w 27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44">
                  <a:moveTo>
                    <a:pt x="275" y="7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75" y="70"/>
                  </a:lnTo>
                </a:path>
              </a:pathLst>
            </a:custGeom>
            <a:solidFill>
              <a:srgbClr val="000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59" name="Freeform 7"/>
            <p:cNvSpPr>
              <a:spLocks/>
            </p:cNvSpPr>
            <p:nvPr/>
          </p:nvSpPr>
          <p:spPr bwMode="auto">
            <a:xfrm>
              <a:off x="4580" y="4225"/>
              <a:ext cx="276" cy="144"/>
            </a:xfrm>
            <a:custGeom>
              <a:avLst/>
              <a:gdLst>
                <a:gd name="T0" fmla="*/ 275 w 276"/>
                <a:gd name="T1" fmla="*/ 70 h 144"/>
                <a:gd name="T2" fmla="*/ 0 w 276"/>
                <a:gd name="T3" fmla="*/ 0 h 144"/>
                <a:gd name="T4" fmla="*/ 0 w 276"/>
                <a:gd name="T5" fmla="*/ 143 h 144"/>
                <a:gd name="T6" fmla="*/ 275 w 276"/>
                <a:gd name="T7" fmla="*/ 70 h 144"/>
                <a:gd name="T8" fmla="*/ 275 w 276"/>
                <a:gd name="T9" fmla="*/ 7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144"/>
                <a:gd name="T17" fmla="*/ 276 w 27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144">
                  <a:moveTo>
                    <a:pt x="275" y="7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275" y="70"/>
                  </a:lnTo>
                </a:path>
              </a:pathLst>
            </a:custGeom>
            <a:solidFill>
              <a:srgbClr val="00008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90600" y="1550988"/>
            <a:ext cx="1219200" cy="731837"/>
            <a:chOff x="1440" y="1418"/>
            <a:chExt cx="768" cy="461"/>
          </a:xfrm>
        </p:grpSpPr>
        <p:sp>
          <p:nvSpPr>
            <p:cNvPr id="32954" name="Text Box 9"/>
            <p:cNvSpPr txBox="1">
              <a:spLocks noChangeArrowheads="1"/>
            </p:cNvSpPr>
            <p:nvPr/>
          </p:nvSpPr>
          <p:spPr bwMode="auto">
            <a:xfrm>
              <a:off x="1440" y="1418"/>
              <a:ext cx="76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ru-RU" altLang="en-US" sz="1700">
                  <a:solidFill>
                    <a:schemeClr val="tx1"/>
                  </a:solidFill>
                  <a:latin typeface="DEFAULT"/>
                  <a:ea typeface="ＭＳ Ｐゴシック"/>
                  <a:cs typeface="ＭＳ Ｐゴシック"/>
                </a:rPr>
                <a:t>Болезнь</a:t>
              </a:r>
              <a:endParaRPr lang="en-CA" altLang="en-US" sz="2400" b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2955" name="Line 10"/>
            <p:cNvSpPr>
              <a:spLocks noChangeShapeType="1"/>
            </p:cNvSpPr>
            <p:nvPr/>
          </p:nvSpPr>
          <p:spPr bwMode="auto">
            <a:xfrm>
              <a:off x="1723" y="1576"/>
              <a:ext cx="0" cy="12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956" name="Freeform 11"/>
            <p:cNvSpPr>
              <a:spLocks/>
            </p:cNvSpPr>
            <p:nvPr/>
          </p:nvSpPr>
          <p:spPr bwMode="auto">
            <a:xfrm>
              <a:off x="1678" y="1704"/>
              <a:ext cx="90" cy="175"/>
            </a:xfrm>
            <a:custGeom>
              <a:avLst/>
              <a:gdLst>
                <a:gd name="T0" fmla="*/ 319 w 83"/>
                <a:gd name="T1" fmla="*/ 401 h 169"/>
                <a:gd name="T2" fmla="*/ 621 w 83"/>
                <a:gd name="T3" fmla="*/ 0 h 169"/>
                <a:gd name="T4" fmla="*/ 0 w 83"/>
                <a:gd name="T5" fmla="*/ 0 h 169"/>
                <a:gd name="T6" fmla="*/ 319 w 83"/>
                <a:gd name="T7" fmla="*/ 401 h 169"/>
                <a:gd name="T8" fmla="*/ 319 w 83"/>
                <a:gd name="T9" fmla="*/ 401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69"/>
                <a:gd name="T17" fmla="*/ 83 w 83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69">
                  <a:moveTo>
                    <a:pt x="42" y="168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42" y="168"/>
                  </a:lnTo>
                </a:path>
              </a:pathLst>
            </a:custGeom>
            <a:solidFill>
              <a:srgbClr val="000080"/>
            </a:solidFill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77975" y="3560763"/>
            <a:ext cx="1470025" cy="1108075"/>
            <a:chOff x="935" y="2322"/>
            <a:chExt cx="926" cy="698"/>
          </a:xfrm>
        </p:grpSpPr>
        <p:sp>
          <p:nvSpPr>
            <p:cNvPr id="32949" name="Text Box 13"/>
            <p:cNvSpPr txBox="1">
              <a:spLocks noChangeArrowheads="1"/>
            </p:cNvSpPr>
            <p:nvPr/>
          </p:nvSpPr>
          <p:spPr bwMode="auto">
            <a:xfrm>
              <a:off x="947" y="2322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ru-RU" altLang="en-US" sz="1700">
                  <a:solidFill>
                    <a:schemeClr val="tx1"/>
                  </a:solidFill>
                  <a:latin typeface="DEFAULT"/>
                  <a:ea typeface="ＭＳ Ｐゴシック"/>
                  <a:cs typeface="ＭＳ Ｐゴシック"/>
                </a:rPr>
                <a:t>Охват</a:t>
              </a:r>
            </a:p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endParaRPr lang="en-CA" altLang="en-US" sz="2400" b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32950" name="Group 14"/>
            <p:cNvGrpSpPr>
              <a:grpSpLocks/>
            </p:cNvGrpSpPr>
            <p:nvPr/>
          </p:nvGrpSpPr>
          <p:grpSpPr bwMode="auto">
            <a:xfrm>
              <a:off x="935" y="2475"/>
              <a:ext cx="926" cy="545"/>
              <a:chOff x="935" y="2475"/>
              <a:chExt cx="926" cy="545"/>
            </a:xfrm>
          </p:grpSpPr>
          <p:sp>
            <p:nvSpPr>
              <p:cNvPr id="32951" name="Text Box 15"/>
              <p:cNvSpPr txBox="1">
                <a:spLocks noChangeArrowheads="1"/>
              </p:cNvSpPr>
              <p:nvPr/>
            </p:nvSpPr>
            <p:spPr bwMode="auto">
              <a:xfrm>
                <a:off x="935" y="2475"/>
                <a:ext cx="926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450850">
                  <a:buClr>
                    <a:srgbClr val="104160"/>
                  </a:buClr>
                  <a:buSzPct val="90000"/>
                  <a:buFont typeface="Monotype Sorts"/>
                  <a:buNone/>
                </a:pPr>
                <a:r>
                  <a:rPr lang="ru-RU" altLang="en-US" sz="1700">
                    <a:solidFill>
                      <a:schemeClr val="tx1"/>
                    </a:solidFill>
                    <a:latin typeface="DEFAULT"/>
                    <a:ea typeface="ＭＳ Ｐゴシック"/>
                    <a:cs typeface="ＭＳ Ｐゴシック"/>
                  </a:rPr>
                  <a:t>вакцинацией</a:t>
                </a:r>
                <a:endParaRPr lang="en-CA" altLang="en-US" sz="2400" b="0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952" name="Line 16"/>
              <p:cNvSpPr>
                <a:spLocks noChangeShapeType="1"/>
              </p:cNvSpPr>
              <p:nvPr/>
            </p:nvSpPr>
            <p:spPr bwMode="auto">
              <a:xfrm>
                <a:off x="1408" y="2656"/>
                <a:ext cx="0" cy="191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32953" name="Freeform 17"/>
              <p:cNvSpPr>
                <a:spLocks/>
              </p:cNvSpPr>
              <p:nvPr/>
            </p:nvSpPr>
            <p:spPr bwMode="auto">
              <a:xfrm>
                <a:off x="1361" y="2847"/>
                <a:ext cx="92" cy="173"/>
              </a:xfrm>
              <a:custGeom>
                <a:avLst/>
                <a:gdLst>
                  <a:gd name="T0" fmla="*/ 235 w 86"/>
                  <a:gd name="T1" fmla="*/ 346 h 168"/>
                  <a:gd name="T2" fmla="*/ 455 w 86"/>
                  <a:gd name="T3" fmla="*/ 0 h 168"/>
                  <a:gd name="T4" fmla="*/ 0 w 86"/>
                  <a:gd name="T5" fmla="*/ 0 h 168"/>
                  <a:gd name="T6" fmla="*/ 235 w 86"/>
                  <a:gd name="T7" fmla="*/ 346 h 168"/>
                  <a:gd name="T8" fmla="*/ 235 w 86"/>
                  <a:gd name="T9" fmla="*/ 346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68"/>
                  <a:gd name="T17" fmla="*/ 86 w 86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68">
                    <a:moveTo>
                      <a:pt x="44" y="167"/>
                    </a:moveTo>
                    <a:lnTo>
                      <a:pt x="85" y="0"/>
                    </a:lnTo>
                    <a:lnTo>
                      <a:pt x="0" y="0"/>
                    </a:lnTo>
                    <a:lnTo>
                      <a:pt x="44" y="167"/>
                    </a:lnTo>
                  </a:path>
                </a:pathLst>
              </a:custGeom>
              <a:solidFill>
                <a:srgbClr val="00008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2775" name="Freeform 18"/>
          <p:cNvSpPr>
            <a:spLocks/>
          </p:cNvSpPr>
          <p:nvPr/>
        </p:nvSpPr>
        <p:spPr bwMode="auto">
          <a:xfrm>
            <a:off x="3370263" y="5187950"/>
            <a:ext cx="1587" cy="250825"/>
          </a:xfrm>
          <a:custGeom>
            <a:avLst/>
            <a:gdLst>
              <a:gd name="T0" fmla="*/ 0 w 1"/>
              <a:gd name="T1" fmla="*/ 2147483647 h 154"/>
              <a:gd name="T2" fmla="*/ 0 w 1"/>
              <a:gd name="T3" fmla="*/ 2147483647 h 154"/>
              <a:gd name="T4" fmla="*/ 0 w 1"/>
              <a:gd name="T5" fmla="*/ 0 h 154"/>
              <a:gd name="T6" fmla="*/ 0 w 1"/>
              <a:gd name="T7" fmla="*/ 2147483647 h 154"/>
              <a:gd name="T8" fmla="*/ 0 w 1"/>
              <a:gd name="T9" fmla="*/ 2147483647 h 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54"/>
              <a:gd name="T17" fmla="*/ 1 w 1"/>
              <a:gd name="T18" fmla="*/ 154 h 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54">
                <a:moveTo>
                  <a:pt x="0" y="6"/>
                </a:moveTo>
                <a:lnTo>
                  <a:pt x="0" y="153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2813" eaLnBrk="1" hangingPunct="1"/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6" name="Line 19"/>
          <p:cNvSpPr>
            <a:spLocks noChangeShapeType="1"/>
          </p:cNvSpPr>
          <p:nvPr/>
        </p:nvSpPr>
        <p:spPr bwMode="auto">
          <a:xfrm>
            <a:off x="812800" y="5865813"/>
            <a:ext cx="769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90575" y="598488"/>
            <a:ext cx="1881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50850">
              <a:buClr>
                <a:srgbClr val="104160"/>
              </a:buClr>
              <a:buSzPct val="90000"/>
              <a:buFont typeface="Monotype Sorts"/>
              <a:buNone/>
            </a:pPr>
            <a:r>
              <a:rPr lang="ru-RU" altLang="en-US" sz="1900">
                <a:solidFill>
                  <a:srgbClr val="00639A"/>
                </a:solidFill>
                <a:ea typeface="ＭＳ Ｐゴシック"/>
                <a:cs typeface="ＭＳ Ｐゴシック"/>
              </a:rPr>
              <a:t>До использования вакцины</a:t>
            </a:r>
            <a:endParaRPr lang="en-CA" altLang="en-US" sz="3200">
              <a:solidFill>
                <a:srgbClr val="00639A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687638" y="1398588"/>
            <a:ext cx="1579562" cy="606425"/>
            <a:chOff x="1837" y="755"/>
            <a:chExt cx="995" cy="382"/>
          </a:xfrm>
        </p:grpSpPr>
        <p:sp>
          <p:nvSpPr>
            <p:cNvPr id="32947" name="Text Box 22"/>
            <p:cNvSpPr txBox="1">
              <a:spLocks noChangeArrowheads="1"/>
            </p:cNvSpPr>
            <p:nvPr/>
          </p:nvSpPr>
          <p:spPr bwMode="auto">
            <a:xfrm>
              <a:off x="1837" y="755"/>
              <a:ext cx="91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ru-RU" altLang="en-US" sz="19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Растущий</a:t>
              </a:r>
              <a:endParaRPr lang="en-CA" altLang="en-US" sz="3200">
                <a:solidFill>
                  <a:schemeClr val="tx1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948" name="Text Box 23"/>
            <p:cNvSpPr txBox="1">
              <a:spLocks noChangeArrowheads="1"/>
            </p:cNvSpPr>
            <p:nvPr/>
          </p:nvSpPr>
          <p:spPr bwMode="auto">
            <a:xfrm>
              <a:off x="1872" y="933"/>
              <a:ext cx="96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ru-RU" altLang="en-US" sz="19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охват</a:t>
              </a:r>
              <a:endParaRPr lang="en-CA" altLang="en-US" sz="3200">
                <a:solidFill>
                  <a:schemeClr val="tx1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648200" y="1428750"/>
            <a:ext cx="2438400" cy="579438"/>
            <a:chOff x="3260" y="749"/>
            <a:chExt cx="820" cy="365"/>
          </a:xfrm>
        </p:grpSpPr>
        <p:sp>
          <p:nvSpPr>
            <p:cNvPr id="32945" name="Text Box 25"/>
            <p:cNvSpPr txBox="1">
              <a:spLocks noChangeArrowheads="1"/>
            </p:cNvSpPr>
            <p:nvPr/>
          </p:nvSpPr>
          <p:spPr bwMode="auto">
            <a:xfrm>
              <a:off x="3273" y="749"/>
              <a:ext cx="6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en-CA" altLang="en-US" sz="19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    </a:t>
              </a:r>
              <a:r>
                <a:rPr lang="ru-RU" altLang="en-US" sz="19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Доверие:</a:t>
              </a:r>
              <a:endParaRPr lang="en-CA" altLang="en-US" sz="3200">
                <a:solidFill>
                  <a:schemeClr val="tx1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946" name="Text Box 26"/>
            <p:cNvSpPr txBox="1">
              <a:spLocks noChangeArrowheads="1"/>
            </p:cNvSpPr>
            <p:nvPr/>
          </p:nvSpPr>
          <p:spPr bwMode="auto">
            <a:xfrm>
              <a:off x="3260" y="912"/>
              <a:ext cx="82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en-CA" altLang="en-US" sz="19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  </a:t>
              </a:r>
              <a:r>
                <a:rPr lang="ru-RU" altLang="en-US" sz="19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Потеря      Возврат</a:t>
              </a:r>
              <a:endParaRPr lang="en-CA" altLang="en-US" sz="3200">
                <a:solidFill>
                  <a:schemeClr val="tx1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359400" y="3357563"/>
            <a:ext cx="1414463" cy="931862"/>
            <a:chOff x="3397" y="2194"/>
            <a:chExt cx="891" cy="587"/>
          </a:xfrm>
        </p:grpSpPr>
        <p:sp>
          <p:nvSpPr>
            <p:cNvPr id="32942" name="Text Box 28"/>
            <p:cNvSpPr txBox="1">
              <a:spLocks noChangeArrowheads="1"/>
            </p:cNvSpPr>
            <p:nvPr/>
          </p:nvSpPr>
          <p:spPr bwMode="auto">
            <a:xfrm>
              <a:off x="3397" y="2194"/>
              <a:ext cx="89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ru-RU" altLang="en-US" sz="1700">
                  <a:solidFill>
                    <a:schemeClr val="tx1"/>
                  </a:solidFill>
                  <a:latin typeface="DEFAULT"/>
                  <a:ea typeface="ＭＳ Ｐゴシック"/>
                  <a:cs typeface="ＭＳ Ｐゴシック"/>
                </a:rPr>
                <a:t>Вспышка</a:t>
              </a:r>
            </a:p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ru-RU" altLang="en-US" sz="1700">
                  <a:solidFill>
                    <a:schemeClr val="tx1"/>
                  </a:solidFill>
                  <a:ea typeface="ＭＳ Ｐゴシック"/>
                  <a:cs typeface="ＭＳ Ｐゴシック"/>
                </a:rPr>
                <a:t>болезни</a:t>
              </a:r>
              <a:endParaRPr lang="en-CA" altLang="en-US" sz="2400" b="0">
                <a:solidFill>
                  <a:schemeClr val="tx1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943" name="Freeform 29"/>
            <p:cNvSpPr>
              <a:spLocks/>
            </p:cNvSpPr>
            <p:nvPr/>
          </p:nvSpPr>
          <p:spPr bwMode="auto">
            <a:xfrm>
              <a:off x="3729" y="2604"/>
              <a:ext cx="92" cy="177"/>
            </a:xfrm>
            <a:custGeom>
              <a:avLst/>
              <a:gdLst>
                <a:gd name="T0" fmla="*/ 214 w 86"/>
                <a:gd name="T1" fmla="*/ 402 h 171"/>
                <a:gd name="T2" fmla="*/ 455 w 86"/>
                <a:gd name="T3" fmla="*/ 0 h 171"/>
                <a:gd name="T4" fmla="*/ 0 w 86"/>
                <a:gd name="T5" fmla="*/ 0 h 171"/>
                <a:gd name="T6" fmla="*/ 214 w 86"/>
                <a:gd name="T7" fmla="*/ 402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171"/>
                <a:gd name="T14" fmla="*/ 86 w 86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171">
                  <a:moveTo>
                    <a:pt x="40" y="170"/>
                  </a:moveTo>
                  <a:lnTo>
                    <a:pt x="85" y="0"/>
                  </a:lnTo>
                  <a:lnTo>
                    <a:pt x="0" y="0"/>
                  </a:lnTo>
                  <a:lnTo>
                    <a:pt x="40" y="170"/>
                  </a:lnTo>
                </a:path>
              </a:pathLst>
            </a:custGeom>
            <a:solidFill>
              <a:srgbClr val="000080"/>
            </a:solidFill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44" name="Line 30"/>
            <p:cNvSpPr>
              <a:spLocks noChangeShapeType="1"/>
            </p:cNvSpPr>
            <p:nvPr/>
          </p:nvSpPr>
          <p:spPr bwMode="auto">
            <a:xfrm>
              <a:off x="3779" y="2519"/>
              <a:ext cx="0" cy="49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537200" y="4362450"/>
            <a:ext cx="863600" cy="911225"/>
            <a:chOff x="3487" y="2796"/>
            <a:chExt cx="544" cy="574"/>
          </a:xfrm>
        </p:grpSpPr>
        <p:sp>
          <p:nvSpPr>
            <p:cNvPr id="32940" name="Freeform 32"/>
            <p:cNvSpPr>
              <a:spLocks/>
            </p:cNvSpPr>
            <p:nvPr/>
          </p:nvSpPr>
          <p:spPr bwMode="auto">
            <a:xfrm>
              <a:off x="3487" y="2796"/>
              <a:ext cx="293" cy="574"/>
            </a:xfrm>
            <a:custGeom>
              <a:avLst/>
              <a:gdLst>
                <a:gd name="T0" fmla="*/ 0 w 271"/>
                <a:gd name="T1" fmla="*/ 1179 h 557"/>
                <a:gd name="T2" fmla="*/ 529 w 271"/>
                <a:gd name="T3" fmla="*/ 891 h 557"/>
                <a:gd name="T4" fmla="*/ 701 w 271"/>
                <a:gd name="T5" fmla="*/ 677 h 557"/>
                <a:gd name="T6" fmla="*/ 875 w 271"/>
                <a:gd name="T7" fmla="*/ 369 h 557"/>
                <a:gd name="T8" fmla="*/ 1056 w 271"/>
                <a:gd name="T9" fmla="*/ 187 h 557"/>
                <a:gd name="T10" fmla="*/ 1385 w 271"/>
                <a:gd name="T11" fmla="*/ 52 h 557"/>
                <a:gd name="T12" fmla="*/ 1907 w 271"/>
                <a:gd name="T13" fmla="*/ 0 h 5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557"/>
                <a:gd name="T23" fmla="*/ 271 w 271"/>
                <a:gd name="T24" fmla="*/ 557 h 5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557">
                  <a:moveTo>
                    <a:pt x="0" y="556"/>
                  </a:moveTo>
                  <a:lnTo>
                    <a:pt x="75" y="421"/>
                  </a:lnTo>
                  <a:lnTo>
                    <a:pt x="100" y="320"/>
                  </a:lnTo>
                  <a:lnTo>
                    <a:pt x="124" y="174"/>
                  </a:lnTo>
                  <a:lnTo>
                    <a:pt x="150" y="88"/>
                  </a:lnTo>
                  <a:lnTo>
                    <a:pt x="196" y="26"/>
                  </a:lnTo>
                  <a:lnTo>
                    <a:pt x="270" y="0"/>
                  </a:lnTo>
                </a:path>
              </a:pathLst>
            </a:custGeom>
            <a:noFill/>
            <a:ln w="31315">
              <a:solidFill>
                <a:srgbClr val="C2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41" name="Freeform 33"/>
            <p:cNvSpPr>
              <a:spLocks/>
            </p:cNvSpPr>
            <p:nvPr/>
          </p:nvSpPr>
          <p:spPr bwMode="auto">
            <a:xfrm>
              <a:off x="3779" y="2796"/>
              <a:ext cx="252" cy="574"/>
            </a:xfrm>
            <a:custGeom>
              <a:avLst/>
              <a:gdLst>
                <a:gd name="T0" fmla="*/ 1644 w 233"/>
                <a:gd name="T1" fmla="*/ 1179 h 557"/>
                <a:gd name="T2" fmla="*/ 1192 w 233"/>
                <a:gd name="T3" fmla="*/ 886 h 557"/>
                <a:gd name="T4" fmla="*/ 1058 w 233"/>
                <a:gd name="T5" fmla="*/ 677 h 557"/>
                <a:gd name="T6" fmla="*/ 893 w 233"/>
                <a:gd name="T7" fmla="*/ 369 h 557"/>
                <a:gd name="T8" fmla="*/ 758 w 233"/>
                <a:gd name="T9" fmla="*/ 187 h 557"/>
                <a:gd name="T10" fmla="*/ 453 w 233"/>
                <a:gd name="T11" fmla="*/ 52 h 557"/>
                <a:gd name="T12" fmla="*/ 0 w 233"/>
                <a:gd name="T13" fmla="*/ 0 h 5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557"/>
                <a:gd name="T23" fmla="*/ 233 w 233"/>
                <a:gd name="T24" fmla="*/ 557 h 5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557">
                  <a:moveTo>
                    <a:pt x="232" y="556"/>
                  </a:moveTo>
                  <a:lnTo>
                    <a:pt x="167" y="418"/>
                  </a:lnTo>
                  <a:lnTo>
                    <a:pt x="149" y="320"/>
                  </a:lnTo>
                  <a:lnTo>
                    <a:pt x="127" y="174"/>
                  </a:lnTo>
                  <a:lnTo>
                    <a:pt x="107" y="88"/>
                  </a:lnTo>
                  <a:lnTo>
                    <a:pt x="64" y="26"/>
                  </a:lnTo>
                  <a:lnTo>
                    <a:pt x="0" y="0"/>
                  </a:lnTo>
                </a:path>
              </a:pathLst>
            </a:custGeom>
            <a:noFill/>
            <a:ln w="31315">
              <a:solidFill>
                <a:srgbClr val="C2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54306" name="Freeform 34"/>
          <p:cNvSpPr>
            <a:spLocks noChangeArrowheads="1"/>
          </p:cNvSpPr>
          <p:nvPr/>
        </p:nvSpPr>
        <p:spPr bwMode="auto">
          <a:xfrm>
            <a:off x="6400800" y="5262563"/>
            <a:ext cx="1554163" cy="539750"/>
          </a:xfrm>
          <a:custGeom>
            <a:avLst/>
            <a:gdLst>
              <a:gd name="T0" fmla="*/ 0 w 827"/>
              <a:gd name="T1" fmla="*/ 0 h 295"/>
              <a:gd name="T2" fmla="*/ 2147483647 w 827"/>
              <a:gd name="T3" fmla="*/ 2147483647 h 295"/>
              <a:gd name="T4" fmla="*/ 2147483647 w 827"/>
              <a:gd name="T5" fmla="*/ 2147483647 h 295"/>
              <a:gd name="T6" fmla="*/ 2147483647 w 827"/>
              <a:gd name="T7" fmla="*/ 2147483647 h 295"/>
              <a:gd name="T8" fmla="*/ 2147483647 w 827"/>
              <a:gd name="T9" fmla="*/ 2147483647 h 295"/>
              <a:gd name="T10" fmla="*/ 2147483647 w 827"/>
              <a:gd name="T11" fmla="*/ 2147483647 h 295"/>
              <a:gd name="T12" fmla="*/ 2147483647 w 827"/>
              <a:gd name="T13" fmla="*/ 2147483647 h 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7"/>
              <a:gd name="T22" fmla="*/ 0 h 295"/>
              <a:gd name="T23" fmla="*/ 827 w 827"/>
              <a:gd name="T24" fmla="*/ 295 h 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7" h="295">
                <a:moveTo>
                  <a:pt x="0" y="0"/>
                </a:moveTo>
                <a:lnTo>
                  <a:pt x="227" y="243"/>
                </a:lnTo>
                <a:lnTo>
                  <a:pt x="346" y="295"/>
                </a:lnTo>
                <a:lnTo>
                  <a:pt x="435" y="265"/>
                </a:lnTo>
                <a:lnTo>
                  <a:pt x="509" y="295"/>
                </a:lnTo>
                <a:lnTo>
                  <a:pt x="642" y="273"/>
                </a:lnTo>
                <a:lnTo>
                  <a:pt x="827" y="295"/>
                </a:lnTo>
              </a:path>
            </a:pathLst>
          </a:custGeom>
          <a:noFill/>
          <a:ln w="31315">
            <a:solidFill>
              <a:srgbClr val="C2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 defTabSz="912813" eaLnBrk="1" hangingPunct="1"/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855663" y="2360613"/>
            <a:ext cx="1011237" cy="6350"/>
          </a:xfrm>
          <a:prstGeom prst="line">
            <a:avLst/>
          </a:prstGeom>
          <a:noFill/>
          <a:ln w="31315">
            <a:solidFill>
              <a:srgbClr val="C2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1884363" y="2366963"/>
            <a:ext cx="3651250" cy="2903537"/>
          </a:xfrm>
          <a:prstGeom prst="line">
            <a:avLst/>
          </a:prstGeom>
          <a:noFill/>
          <a:ln w="31315">
            <a:solidFill>
              <a:srgbClr val="C2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447800" y="2251075"/>
            <a:ext cx="3749675" cy="3516313"/>
            <a:chOff x="1008" y="1497"/>
            <a:chExt cx="2362" cy="2215"/>
          </a:xfrm>
        </p:grpSpPr>
        <p:sp>
          <p:nvSpPr>
            <p:cNvPr id="32928" name="Freeform 38"/>
            <p:cNvSpPr>
              <a:spLocks/>
            </p:cNvSpPr>
            <p:nvPr/>
          </p:nvSpPr>
          <p:spPr bwMode="auto">
            <a:xfrm>
              <a:off x="2776" y="1514"/>
              <a:ext cx="70" cy="81"/>
            </a:xfrm>
            <a:custGeom>
              <a:avLst/>
              <a:gdLst>
                <a:gd name="T0" fmla="*/ 54 w 65"/>
                <a:gd name="T1" fmla="*/ 197 h 78"/>
                <a:gd name="T2" fmla="*/ 0 w 65"/>
                <a:gd name="T3" fmla="*/ 181 h 78"/>
                <a:gd name="T4" fmla="*/ 358 w 65"/>
                <a:gd name="T5" fmla="*/ 0 h 78"/>
                <a:gd name="T6" fmla="*/ 408 w 65"/>
                <a:gd name="T7" fmla="*/ 5 h 78"/>
                <a:gd name="T8" fmla="*/ 54 w 65"/>
                <a:gd name="T9" fmla="*/ 197 h 78"/>
                <a:gd name="T10" fmla="*/ 54 w 65"/>
                <a:gd name="T11" fmla="*/ 19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78"/>
                <a:gd name="T20" fmla="*/ 65 w 65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78">
                  <a:moveTo>
                    <a:pt x="8" y="77"/>
                  </a:moveTo>
                  <a:lnTo>
                    <a:pt x="0" y="70"/>
                  </a:lnTo>
                  <a:lnTo>
                    <a:pt x="57" y="0"/>
                  </a:lnTo>
                  <a:lnTo>
                    <a:pt x="64" y="5"/>
                  </a:lnTo>
                  <a:lnTo>
                    <a:pt x="8" y="77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9" name="Freeform 39"/>
            <p:cNvSpPr>
              <a:spLocks/>
            </p:cNvSpPr>
            <p:nvPr/>
          </p:nvSpPr>
          <p:spPr bwMode="auto">
            <a:xfrm>
              <a:off x="1008" y="3545"/>
              <a:ext cx="142" cy="167"/>
            </a:xfrm>
            <a:custGeom>
              <a:avLst/>
              <a:gdLst>
                <a:gd name="T0" fmla="*/ 6 w 132"/>
                <a:gd name="T1" fmla="*/ 344 h 162"/>
                <a:gd name="T2" fmla="*/ 4 w 132"/>
                <a:gd name="T3" fmla="*/ 344 h 162"/>
                <a:gd name="T4" fmla="*/ 0 w 132"/>
                <a:gd name="T5" fmla="*/ 336 h 162"/>
                <a:gd name="T6" fmla="*/ 778 w 132"/>
                <a:gd name="T7" fmla="*/ 0 h 162"/>
                <a:gd name="T8" fmla="*/ 815 w 132"/>
                <a:gd name="T9" fmla="*/ 3 h 162"/>
                <a:gd name="T10" fmla="*/ 6 w 132"/>
                <a:gd name="T11" fmla="*/ 344 h 162"/>
                <a:gd name="T12" fmla="*/ 6 w 132"/>
                <a:gd name="T13" fmla="*/ 344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62"/>
                <a:gd name="T23" fmla="*/ 132 w 132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62">
                  <a:moveTo>
                    <a:pt x="6" y="161"/>
                  </a:moveTo>
                  <a:lnTo>
                    <a:pt x="4" y="161"/>
                  </a:lnTo>
                  <a:lnTo>
                    <a:pt x="0" y="158"/>
                  </a:lnTo>
                  <a:lnTo>
                    <a:pt x="125" y="0"/>
                  </a:lnTo>
                  <a:lnTo>
                    <a:pt x="131" y="3"/>
                  </a:lnTo>
                  <a:lnTo>
                    <a:pt x="6" y="161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0" name="Freeform 40"/>
            <p:cNvSpPr>
              <a:spLocks/>
            </p:cNvSpPr>
            <p:nvPr/>
          </p:nvSpPr>
          <p:spPr bwMode="auto">
            <a:xfrm>
              <a:off x="1203" y="3309"/>
              <a:ext cx="144" cy="172"/>
            </a:xfrm>
            <a:custGeom>
              <a:avLst/>
              <a:gdLst>
                <a:gd name="T0" fmla="*/ 6 w 133"/>
                <a:gd name="T1" fmla="*/ 345 h 167"/>
                <a:gd name="T2" fmla="*/ 0 w 133"/>
                <a:gd name="T3" fmla="*/ 331 h 167"/>
                <a:gd name="T4" fmla="*/ 919 w 133"/>
                <a:gd name="T5" fmla="*/ 0 h 167"/>
                <a:gd name="T6" fmla="*/ 964 w 133"/>
                <a:gd name="T7" fmla="*/ 9 h 167"/>
                <a:gd name="T8" fmla="*/ 6 w 133"/>
                <a:gd name="T9" fmla="*/ 345 h 167"/>
                <a:gd name="T10" fmla="*/ 6 w 133"/>
                <a:gd name="T11" fmla="*/ 34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167"/>
                <a:gd name="T20" fmla="*/ 133 w 133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167">
                  <a:moveTo>
                    <a:pt x="6" y="166"/>
                  </a:moveTo>
                  <a:lnTo>
                    <a:pt x="0" y="158"/>
                  </a:lnTo>
                  <a:lnTo>
                    <a:pt x="127" y="0"/>
                  </a:lnTo>
                  <a:lnTo>
                    <a:pt x="132" y="9"/>
                  </a:lnTo>
                  <a:lnTo>
                    <a:pt x="6" y="166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1" name="Freeform 41"/>
            <p:cNvSpPr>
              <a:spLocks/>
            </p:cNvSpPr>
            <p:nvPr/>
          </p:nvSpPr>
          <p:spPr bwMode="auto">
            <a:xfrm>
              <a:off x="1402" y="3075"/>
              <a:ext cx="144" cy="170"/>
            </a:xfrm>
            <a:custGeom>
              <a:avLst/>
              <a:gdLst>
                <a:gd name="T0" fmla="*/ 6 w 134"/>
                <a:gd name="T1" fmla="*/ 345 h 165"/>
                <a:gd name="T2" fmla="*/ 0 w 134"/>
                <a:gd name="T3" fmla="*/ 335 h 165"/>
                <a:gd name="T4" fmla="*/ 767 w 134"/>
                <a:gd name="T5" fmla="*/ 0 h 165"/>
                <a:gd name="T6" fmla="*/ 801 w 134"/>
                <a:gd name="T7" fmla="*/ 6 h 165"/>
                <a:gd name="T8" fmla="*/ 6 w 134"/>
                <a:gd name="T9" fmla="*/ 345 h 165"/>
                <a:gd name="T10" fmla="*/ 6 w 134"/>
                <a:gd name="T11" fmla="*/ 345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165"/>
                <a:gd name="T20" fmla="*/ 134 w 13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165">
                  <a:moveTo>
                    <a:pt x="6" y="164"/>
                  </a:moveTo>
                  <a:lnTo>
                    <a:pt x="0" y="159"/>
                  </a:lnTo>
                  <a:lnTo>
                    <a:pt x="126" y="0"/>
                  </a:lnTo>
                  <a:lnTo>
                    <a:pt x="133" y="6"/>
                  </a:lnTo>
                  <a:lnTo>
                    <a:pt x="6" y="164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2" name="Freeform 42"/>
            <p:cNvSpPr>
              <a:spLocks/>
            </p:cNvSpPr>
            <p:nvPr/>
          </p:nvSpPr>
          <p:spPr bwMode="auto">
            <a:xfrm>
              <a:off x="1596" y="2836"/>
              <a:ext cx="143" cy="171"/>
            </a:xfrm>
            <a:custGeom>
              <a:avLst/>
              <a:gdLst>
                <a:gd name="T0" fmla="*/ 6 w 133"/>
                <a:gd name="T1" fmla="*/ 346 h 166"/>
                <a:gd name="T2" fmla="*/ 0 w 133"/>
                <a:gd name="T3" fmla="*/ 336 h 166"/>
                <a:gd name="T4" fmla="*/ 775 w 133"/>
                <a:gd name="T5" fmla="*/ 0 h 166"/>
                <a:gd name="T6" fmla="*/ 804 w 133"/>
                <a:gd name="T7" fmla="*/ 3 h 166"/>
                <a:gd name="T8" fmla="*/ 6 w 133"/>
                <a:gd name="T9" fmla="*/ 346 h 166"/>
                <a:gd name="T10" fmla="*/ 6 w 133"/>
                <a:gd name="T11" fmla="*/ 346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166"/>
                <a:gd name="T20" fmla="*/ 133 w 133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166">
                  <a:moveTo>
                    <a:pt x="6" y="165"/>
                  </a:moveTo>
                  <a:lnTo>
                    <a:pt x="0" y="160"/>
                  </a:lnTo>
                  <a:lnTo>
                    <a:pt x="126" y="0"/>
                  </a:lnTo>
                  <a:lnTo>
                    <a:pt x="132" y="3"/>
                  </a:lnTo>
                  <a:lnTo>
                    <a:pt x="6" y="165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3" name="Freeform 43"/>
            <p:cNvSpPr>
              <a:spLocks/>
            </p:cNvSpPr>
            <p:nvPr/>
          </p:nvSpPr>
          <p:spPr bwMode="auto">
            <a:xfrm>
              <a:off x="1794" y="2602"/>
              <a:ext cx="145" cy="169"/>
            </a:xfrm>
            <a:custGeom>
              <a:avLst/>
              <a:gdLst>
                <a:gd name="T0" fmla="*/ 5 w 134"/>
                <a:gd name="T1" fmla="*/ 345 h 164"/>
                <a:gd name="T2" fmla="*/ 0 w 134"/>
                <a:gd name="T3" fmla="*/ 333 h 164"/>
                <a:gd name="T4" fmla="*/ 888 w 134"/>
                <a:gd name="T5" fmla="*/ 0 h 164"/>
                <a:gd name="T6" fmla="*/ 959 w 134"/>
                <a:gd name="T7" fmla="*/ 7 h 164"/>
                <a:gd name="T8" fmla="*/ 5 w 134"/>
                <a:gd name="T9" fmla="*/ 345 h 164"/>
                <a:gd name="T10" fmla="*/ 5 w 134"/>
                <a:gd name="T11" fmla="*/ 345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164"/>
                <a:gd name="T20" fmla="*/ 134 w 134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164">
                  <a:moveTo>
                    <a:pt x="5" y="163"/>
                  </a:moveTo>
                  <a:lnTo>
                    <a:pt x="0" y="157"/>
                  </a:lnTo>
                  <a:lnTo>
                    <a:pt x="124" y="0"/>
                  </a:lnTo>
                  <a:lnTo>
                    <a:pt x="133" y="7"/>
                  </a:lnTo>
                  <a:lnTo>
                    <a:pt x="5" y="163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4" name="Freeform 44"/>
            <p:cNvSpPr>
              <a:spLocks/>
            </p:cNvSpPr>
            <p:nvPr/>
          </p:nvSpPr>
          <p:spPr bwMode="auto">
            <a:xfrm>
              <a:off x="1991" y="2366"/>
              <a:ext cx="141" cy="166"/>
            </a:xfrm>
            <a:custGeom>
              <a:avLst/>
              <a:gdLst>
                <a:gd name="T0" fmla="*/ 6 w 131"/>
                <a:gd name="T1" fmla="*/ 295 h 162"/>
                <a:gd name="T2" fmla="*/ 0 w 131"/>
                <a:gd name="T3" fmla="*/ 293 h 162"/>
                <a:gd name="T4" fmla="*/ 791 w 131"/>
                <a:gd name="T5" fmla="*/ 0 h 162"/>
                <a:gd name="T6" fmla="*/ 817 w 131"/>
                <a:gd name="T7" fmla="*/ 4 h 162"/>
                <a:gd name="T8" fmla="*/ 6 w 131"/>
                <a:gd name="T9" fmla="*/ 295 h 162"/>
                <a:gd name="T10" fmla="*/ 6 w 131"/>
                <a:gd name="T11" fmla="*/ 295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62"/>
                <a:gd name="T20" fmla="*/ 131 w 131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62">
                  <a:moveTo>
                    <a:pt x="6" y="161"/>
                  </a:moveTo>
                  <a:lnTo>
                    <a:pt x="0" y="159"/>
                  </a:lnTo>
                  <a:lnTo>
                    <a:pt x="125" y="0"/>
                  </a:lnTo>
                  <a:lnTo>
                    <a:pt x="130" y="4"/>
                  </a:lnTo>
                  <a:lnTo>
                    <a:pt x="6" y="161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5" name="Freeform 45"/>
            <p:cNvSpPr>
              <a:spLocks/>
            </p:cNvSpPr>
            <p:nvPr/>
          </p:nvSpPr>
          <p:spPr bwMode="auto">
            <a:xfrm>
              <a:off x="2188" y="2132"/>
              <a:ext cx="143" cy="169"/>
            </a:xfrm>
            <a:custGeom>
              <a:avLst/>
              <a:gdLst>
                <a:gd name="T0" fmla="*/ 5 w 132"/>
                <a:gd name="T1" fmla="*/ 345 h 164"/>
                <a:gd name="T2" fmla="*/ 0 w 132"/>
                <a:gd name="T3" fmla="*/ 333 h 164"/>
                <a:gd name="T4" fmla="*/ 929 w 132"/>
                <a:gd name="T5" fmla="*/ 0 h 164"/>
                <a:gd name="T6" fmla="*/ 972 w 132"/>
                <a:gd name="T7" fmla="*/ 6 h 164"/>
                <a:gd name="T8" fmla="*/ 5 w 132"/>
                <a:gd name="T9" fmla="*/ 345 h 164"/>
                <a:gd name="T10" fmla="*/ 5 w 132"/>
                <a:gd name="T11" fmla="*/ 345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4"/>
                <a:gd name="T20" fmla="*/ 132 w 132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4">
                  <a:moveTo>
                    <a:pt x="5" y="163"/>
                  </a:moveTo>
                  <a:lnTo>
                    <a:pt x="0" y="157"/>
                  </a:lnTo>
                  <a:lnTo>
                    <a:pt x="126" y="0"/>
                  </a:lnTo>
                  <a:lnTo>
                    <a:pt x="131" y="6"/>
                  </a:lnTo>
                  <a:lnTo>
                    <a:pt x="5" y="163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6" name="Freeform 46"/>
            <p:cNvSpPr>
              <a:spLocks/>
            </p:cNvSpPr>
            <p:nvPr/>
          </p:nvSpPr>
          <p:spPr bwMode="auto">
            <a:xfrm>
              <a:off x="2386" y="1893"/>
              <a:ext cx="144" cy="170"/>
            </a:xfrm>
            <a:custGeom>
              <a:avLst/>
              <a:gdLst>
                <a:gd name="T0" fmla="*/ 6 w 134"/>
                <a:gd name="T1" fmla="*/ 345 h 165"/>
                <a:gd name="T2" fmla="*/ 0 w 134"/>
                <a:gd name="T3" fmla="*/ 339 h 165"/>
                <a:gd name="T4" fmla="*/ 767 w 134"/>
                <a:gd name="T5" fmla="*/ 0 h 165"/>
                <a:gd name="T6" fmla="*/ 801 w 134"/>
                <a:gd name="T7" fmla="*/ 3 h 165"/>
                <a:gd name="T8" fmla="*/ 6 w 134"/>
                <a:gd name="T9" fmla="*/ 345 h 165"/>
                <a:gd name="T10" fmla="*/ 6 w 134"/>
                <a:gd name="T11" fmla="*/ 345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165"/>
                <a:gd name="T20" fmla="*/ 134 w 134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165">
                  <a:moveTo>
                    <a:pt x="6" y="164"/>
                  </a:moveTo>
                  <a:lnTo>
                    <a:pt x="0" y="161"/>
                  </a:lnTo>
                  <a:lnTo>
                    <a:pt x="126" y="0"/>
                  </a:lnTo>
                  <a:lnTo>
                    <a:pt x="133" y="3"/>
                  </a:lnTo>
                  <a:lnTo>
                    <a:pt x="6" y="164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7" name="Freeform 47"/>
            <p:cNvSpPr>
              <a:spLocks/>
            </p:cNvSpPr>
            <p:nvPr/>
          </p:nvSpPr>
          <p:spPr bwMode="auto">
            <a:xfrm>
              <a:off x="2580" y="1658"/>
              <a:ext cx="142" cy="170"/>
            </a:xfrm>
            <a:custGeom>
              <a:avLst/>
              <a:gdLst>
                <a:gd name="T0" fmla="*/ 6 w 132"/>
                <a:gd name="T1" fmla="*/ 345 h 165"/>
                <a:gd name="T2" fmla="*/ 0 w 132"/>
                <a:gd name="T3" fmla="*/ 332 h 165"/>
                <a:gd name="T4" fmla="*/ 778 w 132"/>
                <a:gd name="T5" fmla="*/ 0 h 165"/>
                <a:gd name="T6" fmla="*/ 815 w 132"/>
                <a:gd name="T7" fmla="*/ 6 h 165"/>
                <a:gd name="T8" fmla="*/ 6 w 132"/>
                <a:gd name="T9" fmla="*/ 345 h 165"/>
                <a:gd name="T10" fmla="*/ 6 w 132"/>
                <a:gd name="T11" fmla="*/ 345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165"/>
                <a:gd name="T20" fmla="*/ 132 w 132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165">
                  <a:moveTo>
                    <a:pt x="6" y="164"/>
                  </a:moveTo>
                  <a:lnTo>
                    <a:pt x="0" y="158"/>
                  </a:lnTo>
                  <a:lnTo>
                    <a:pt x="125" y="0"/>
                  </a:lnTo>
                  <a:lnTo>
                    <a:pt x="131" y="6"/>
                  </a:lnTo>
                  <a:lnTo>
                    <a:pt x="6" y="164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8" name="Freeform 48"/>
            <p:cNvSpPr>
              <a:spLocks/>
            </p:cNvSpPr>
            <p:nvPr/>
          </p:nvSpPr>
          <p:spPr bwMode="auto">
            <a:xfrm>
              <a:off x="2871" y="1497"/>
              <a:ext cx="216" cy="12"/>
            </a:xfrm>
            <a:custGeom>
              <a:avLst/>
              <a:gdLst>
                <a:gd name="T0" fmla="*/ 0 w 200"/>
                <a:gd name="T1" fmla="*/ 82 h 11"/>
                <a:gd name="T2" fmla="*/ 0 w 200"/>
                <a:gd name="T3" fmla="*/ 5 h 11"/>
                <a:gd name="T4" fmla="*/ 0 w 200"/>
                <a:gd name="T5" fmla="*/ 0 h 11"/>
                <a:gd name="T6" fmla="*/ 1358 w 200"/>
                <a:gd name="T7" fmla="*/ 0 h 11"/>
                <a:gd name="T8" fmla="*/ 1358 w 200"/>
                <a:gd name="T9" fmla="*/ 82 h 11"/>
                <a:gd name="T10" fmla="*/ 0 w 200"/>
                <a:gd name="T11" fmla="*/ 82 h 11"/>
                <a:gd name="T12" fmla="*/ 0 w 200"/>
                <a:gd name="T13" fmla="*/ 82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"/>
                <a:gd name="T22" fmla="*/ 0 h 11"/>
                <a:gd name="T23" fmla="*/ 200 w 200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" h="11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10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39" name="Freeform 49"/>
            <p:cNvSpPr>
              <a:spLocks/>
            </p:cNvSpPr>
            <p:nvPr/>
          </p:nvSpPr>
          <p:spPr bwMode="auto">
            <a:xfrm>
              <a:off x="3181" y="1497"/>
              <a:ext cx="189" cy="12"/>
            </a:xfrm>
            <a:custGeom>
              <a:avLst/>
              <a:gdLst>
                <a:gd name="T0" fmla="*/ 0 w 175"/>
                <a:gd name="T1" fmla="*/ 82 h 11"/>
                <a:gd name="T2" fmla="*/ 0 w 175"/>
                <a:gd name="T3" fmla="*/ 0 h 11"/>
                <a:gd name="T4" fmla="*/ 1193 w 175"/>
                <a:gd name="T5" fmla="*/ 0 h 11"/>
                <a:gd name="T6" fmla="*/ 1193 w 175"/>
                <a:gd name="T7" fmla="*/ 82 h 11"/>
                <a:gd name="T8" fmla="*/ 0 w 175"/>
                <a:gd name="T9" fmla="*/ 82 h 11"/>
                <a:gd name="T10" fmla="*/ 0 w 175"/>
                <a:gd name="T11" fmla="*/ 8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11"/>
                <a:gd name="T20" fmla="*/ 175 w 17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11">
                  <a:moveTo>
                    <a:pt x="0" y="10"/>
                  </a:moveTo>
                  <a:lnTo>
                    <a:pt x="0" y="0"/>
                  </a:lnTo>
                  <a:lnTo>
                    <a:pt x="174" y="0"/>
                  </a:lnTo>
                  <a:lnTo>
                    <a:pt x="174" y="10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7772400" y="2243138"/>
            <a:ext cx="608013" cy="3546475"/>
            <a:chOff x="4883" y="1492"/>
            <a:chExt cx="383" cy="2234"/>
          </a:xfrm>
        </p:grpSpPr>
        <p:sp>
          <p:nvSpPr>
            <p:cNvPr id="32919" name="Freeform 51"/>
            <p:cNvSpPr>
              <a:spLocks/>
            </p:cNvSpPr>
            <p:nvPr/>
          </p:nvSpPr>
          <p:spPr bwMode="auto">
            <a:xfrm>
              <a:off x="5215" y="3275"/>
              <a:ext cx="33" cy="210"/>
            </a:xfrm>
            <a:custGeom>
              <a:avLst/>
              <a:gdLst>
                <a:gd name="T0" fmla="*/ 98 w 30"/>
                <a:gd name="T1" fmla="*/ 0 h 204"/>
                <a:gd name="T2" fmla="*/ 0 w 30"/>
                <a:gd name="T3" fmla="*/ 0 h 204"/>
                <a:gd name="T4" fmla="*/ 210 w 30"/>
                <a:gd name="T5" fmla="*/ 420 h 204"/>
                <a:gd name="T6" fmla="*/ 317 w 30"/>
                <a:gd name="T7" fmla="*/ 420 h 204"/>
                <a:gd name="T8" fmla="*/ 98 w 30"/>
                <a:gd name="T9" fmla="*/ 0 h 204"/>
                <a:gd name="T10" fmla="*/ 98 w 30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04"/>
                <a:gd name="T20" fmla="*/ 30 w 30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04">
                  <a:moveTo>
                    <a:pt x="9" y="0"/>
                  </a:moveTo>
                  <a:lnTo>
                    <a:pt x="0" y="0"/>
                  </a:lnTo>
                  <a:lnTo>
                    <a:pt x="19" y="203"/>
                  </a:lnTo>
                  <a:lnTo>
                    <a:pt x="29" y="203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0" name="Line 52"/>
            <p:cNvSpPr>
              <a:spLocks noChangeShapeType="1"/>
            </p:cNvSpPr>
            <p:nvPr/>
          </p:nvSpPr>
          <p:spPr bwMode="auto">
            <a:xfrm>
              <a:off x="4883" y="1492"/>
              <a:ext cx="82" cy="38"/>
            </a:xfrm>
            <a:prstGeom prst="line">
              <a:avLst/>
            </a:prstGeom>
            <a:noFill/>
            <a:ln w="31315">
              <a:solidFill>
                <a:srgbClr val="8F8F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921" name="Freeform 53"/>
            <p:cNvSpPr>
              <a:spLocks/>
            </p:cNvSpPr>
            <p:nvPr/>
          </p:nvSpPr>
          <p:spPr bwMode="auto">
            <a:xfrm>
              <a:off x="5238" y="3578"/>
              <a:ext cx="28" cy="148"/>
            </a:xfrm>
            <a:custGeom>
              <a:avLst/>
              <a:gdLst>
                <a:gd name="T0" fmla="*/ 58 w 26"/>
                <a:gd name="T1" fmla="*/ 0 h 144"/>
                <a:gd name="T2" fmla="*/ 0 w 26"/>
                <a:gd name="T3" fmla="*/ 0 h 144"/>
                <a:gd name="T4" fmla="*/ 90 w 26"/>
                <a:gd name="T5" fmla="*/ 283 h 144"/>
                <a:gd name="T6" fmla="*/ 157 w 26"/>
                <a:gd name="T7" fmla="*/ 283 h 144"/>
                <a:gd name="T8" fmla="*/ 58 w 26"/>
                <a:gd name="T9" fmla="*/ 0 h 144"/>
                <a:gd name="T10" fmla="*/ 58 w 26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44"/>
                <a:gd name="T20" fmla="*/ 26 w 2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44">
                  <a:moveTo>
                    <a:pt x="9" y="0"/>
                  </a:moveTo>
                  <a:lnTo>
                    <a:pt x="0" y="0"/>
                  </a:lnTo>
                  <a:lnTo>
                    <a:pt x="15" y="143"/>
                  </a:lnTo>
                  <a:lnTo>
                    <a:pt x="25" y="143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2" name="Freeform 54"/>
            <p:cNvSpPr>
              <a:spLocks/>
            </p:cNvSpPr>
            <p:nvPr/>
          </p:nvSpPr>
          <p:spPr bwMode="auto">
            <a:xfrm>
              <a:off x="5047" y="1770"/>
              <a:ext cx="32" cy="211"/>
            </a:xfrm>
            <a:custGeom>
              <a:avLst/>
              <a:gdLst>
                <a:gd name="T0" fmla="*/ 51 w 30"/>
                <a:gd name="T1" fmla="*/ 0 h 205"/>
                <a:gd name="T2" fmla="*/ 2 w 30"/>
                <a:gd name="T3" fmla="*/ 0 h 205"/>
                <a:gd name="T4" fmla="*/ 0 w 30"/>
                <a:gd name="T5" fmla="*/ 0 h 205"/>
                <a:gd name="T6" fmla="*/ 91 w 30"/>
                <a:gd name="T7" fmla="*/ 418 h 205"/>
                <a:gd name="T8" fmla="*/ 142 w 30"/>
                <a:gd name="T9" fmla="*/ 418 h 205"/>
                <a:gd name="T10" fmla="*/ 51 w 30"/>
                <a:gd name="T11" fmla="*/ 0 h 205"/>
                <a:gd name="T12" fmla="*/ 51 w 3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05"/>
                <a:gd name="T23" fmla="*/ 30 w 3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05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204"/>
                  </a:lnTo>
                  <a:lnTo>
                    <a:pt x="29" y="204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3" name="Freeform 55"/>
            <p:cNvSpPr>
              <a:spLocks/>
            </p:cNvSpPr>
            <p:nvPr/>
          </p:nvSpPr>
          <p:spPr bwMode="auto">
            <a:xfrm>
              <a:off x="5078" y="2072"/>
              <a:ext cx="33" cy="208"/>
            </a:xfrm>
            <a:custGeom>
              <a:avLst/>
              <a:gdLst>
                <a:gd name="T0" fmla="*/ 98 w 30"/>
                <a:gd name="T1" fmla="*/ 0 h 202"/>
                <a:gd name="T2" fmla="*/ 0 w 30"/>
                <a:gd name="T3" fmla="*/ 0 h 202"/>
                <a:gd name="T4" fmla="*/ 196 w 30"/>
                <a:gd name="T5" fmla="*/ 418 h 202"/>
                <a:gd name="T6" fmla="*/ 317 w 30"/>
                <a:gd name="T7" fmla="*/ 418 h 202"/>
                <a:gd name="T8" fmla="*/ 98 w 30"/>
                <a:gd name="T9" fmla="*/ 0 h 202"/>
                <a:gd name="T10" fmla="*/ 98 w 30"/>
                <a:gd name="T11" fmla="*/ 0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02"/>
                <a:gd name="T20" fmla="*/ 30 w 30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02">
                  <a:moveTo>
                    <a:pt x="9" y="0"/>
                  </a:moveTo>
                  <a:lnTo>
                    <a:pt x="0" y="0"/>
                  </a:lnTo>
                  <a:lnTo>
                    <a:pt x="18" y="201"/>
                  </a:lnTo>
                  <a:lnTo>
                    <a:pt x="29" y="201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4" name="Freeform 56"/>
            <p:cNvSpPr>
              <a:spLocks/>
            </p:cNvSpPr>
            <p:nvPr/>
          </p:nvSpPr>
          <p:spPr bwMode="auto">
            <a:xfrm>
              <a:off x="5110" y="2372"/>
              <a:ext cx="32" cy="211"/>
            </a:xfrm>
            <a:custGeom>
              <a:avLst/>
              <a:gdLst>
                <a:gd name="T0" fmla="*/ 45 w 30"/>
                <a:gd name="T1" fmla="*/ 0 h 205"/>
                <a:gd name="T2" fmla="*/ 0 w 30"/>
                <a:gd name="T3" fmla="*/ 0 h 205"/>
                <a:gd name="T4" fmla="*/ 103 w 30"/>
                <a:gd name="T5" fmla="*/ 418 h 205"/>
                <a:gd name="T6" fmla="*/ 142 w 30"/>
                <a:gd name="T7" fmla="*/ 418 h 205"/>
                <a:gd name="T8" fmla="*/ 45 w 30"/>
                <a:gd name="T9" fmla="*/ 0 h 205"/>
                <a:gd name="T10" fmla="*/ 45 w 30"/>
                <a:gd name="T11" fmla="*/ 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05"/>
                <a:gd name="T20" fmla="*/ 30 w 30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05">
                  <a:moveTo>
                    <a:pt x="8" y="0"/>
                  </a:moveTo>
                  <a:lnTo>
                    <a:pt x="0" y="0"/>
                  </a:lnTo>
                  <a:lnTo>
                    <a:pt x="21" y="204"/>
                  </a:lnTo>
                  <a:lnTo>
                    <a:pt x="29" y="204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5" name="Freeform 57"/>
            <p:cNvSpPr>
              <a:spLocks/>
            </p:cNvSpPr>
            <p:nvPr/>
          </p:nvSpPr>
          <p:spPr bwMode="auto">
            <a:xfrm>
              <a:off x="5141" y="2675"/>
              <a:ext cx="33" cy="209"/>
            </a:xfrm>
            <a:custGeom>
              <a:avLst/>
              <a:gdLst>
                <a:gd name="T0" fmla="*/ 52 w 31"/>
                <a:gd name="T1" fmla="*/ 0 h 203"/>
                <a:gd name="T2" fmla="*/ 0 w 31"/>
                <a:gd name="T3" fmla="*/ 0 h 203"/>
                <a:gd name="T4" fmla="*/ 92 w 31"/>
                <a:gd name="T5" fmla="*/ 419 h 203"/>
                <a:gd name="T6" fmla="*/ 143 w 31"/>
                <a:gd name="T7" fmla="*/ 419 h 203"/>
                <a:gd name="T8" fmla="*/ 52 w 31"/>
                <a:gd name="T9" fmla="*/ 0 h 203"/>
                <a:gd name="T10" fmla="*/ 52 w 31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03"/>
                <a:gd name="T20" fmla="*/ 31 w 31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03">
                  <a:moveTo>
                    <a:pt x="11" y="0"/>
                  </a:moveTo>
                  <a:lnTo>
                    <a:pt x="0" y="0"/>
                  </a:lnTo>
                  <a:lnTo>
                    <a:pt x="20" y="202"/>
                  </a:lnTo>
                  <a:lnTo>
                    <a:pt x="30" y="202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6" name="Freeform 58"/>
            <p:cNvSpPr>
              <a:spLocks/>
            </p:cNvSpPr>
            <p:nvPr/>
          </p:nvSpPr>
          <p:spPr bwMode="auto">
            <a:xfrm>
              <a:off x="5173" y="2976"/>
              <a:ext cx="35" cy="210"/>
            </a:xfrm>
            <a:custGeom>
              <a:avLst/>
              <a:gdLst>
                <a:gd name="T0" fmla="*/ 74 w 32"/>
                <a:gd name="T1" fmla="*/ 0 h 204"/>
                <a:gd name="T2" fmla="*/ 0 w 32"/>
                <a:gd name="T3" fmla="*/ 0 h 204"/>
                <a:gd name="T4" fmla="*/ 200 w 32"/>
                <a:gd name="T5" fmla="*/ 420 h 204"/>
                <a:gd name="T6" fmla="*/ 287 w 32"/>
                <a:gd name="T7" fmla="*/ 420 h 204"/>
                <a:gd name="T8" fmla="*/ 74 w 32"/>
                <a:gd name="T9" fmla="*/ 0 h 204"/>
                <a:gd name="T10" fmla="*/ 74 w 3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04"/>
                <a:gd name="T20" fmla="*/ 32 w 3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04">
                  <a:moveTo>
                    <a:pt x="8" y="0"/>
                  </a:moveTo>
                  <a:lnTo>
                    <a:pt x="0" y="0"/>
                  </a:lnTo>
                  <a:lnTo>
                    <a:pt x="22" y="203"/>
                  </a:lnTo>
                  <a:lnTo>
                    <a:pt x="31" y="203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A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27" name="Freeform 59"/>
            <p:cNvSpPr>
              <a:spLocks/>
            </p:cNvSpPr>
            <p:nvPr/>
          </p:nvSpPr>
          <p:spPr bwMode="auto">
            <a:xfrm>
              <a:off x="4989" y="1552"/>
              <a:ext cx="57" cy="85"/>
            </a:xfrm>
            <a:custGeom>
              <a:avLst/>
              <a:gdLst>
                <a:gd name="T0" fmla="*/ 53 w 53"/>
                <a:gd name="T1" fmla="*/ 0 h 83"/>
                <a:gd name="T2" fmla="*/ 5 w 53"/>
                <a:gd name="T3" fmla="*/ 0 h 83"/>
                <a:gd name="T4" fmla="*/ 0 w 53"/>
                <a:gd name="T5" fmla="*/ 5 h 83"/>
                <a:gd name="T6" fmla="*/ 245 w 53"/>
                <a:gd name="T7" fmla="*/ 146 h 83"/>
                <a:gd name="T8" fmla="*/ 326 w 53"/>
                <a:gd name="T9" fmla="*/ 140 h 83"/>
                <a:gd name="T10" fmla="*/ 53 w 53"/>
                <a:gd name="T11" fmla="*/ 0 h 83"/>
                <a:gd name="T12" fmla="*/ 53 w 53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83"/>
                <a:gd name="T23" fmla="*/ 53 w 5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83">
                  <a:moveTo>
                    <a:pt x="8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40" y="82"/>
                  </a:lnTo>
                  <a:lnTo>
                    <a:pt x="52" y="78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6705600" y="2228850"/>
            <a:ext cx="1047750" cy="25400"/>
            <a:chOff x="4224" y="1483"/>
            <a:chExt cx="660" cy="16"/>
          </a:xfrm>
        </p:grpSpPr>
        <p:sp>
          <p:nvSpPr>
            <p:cNvPr id="32916" name="Freeform 61"/>
            <p:cNvSpPr>
              <a:spLocks/>
            </p:cNvSpPr>
            <p:nvPr/>
          </p:nvSpPr>
          <p:spPr bwMode="auto">
            <a:xfrm>
              <a:off x="4510" y="1488"/>
              <a:ext cx="194" cy="11"/>
            </a:xfrm>
            <a:custGeom>
              <a:avLst/>
              <a:gdLst>
                <a:gd name="T0" fmla="*/ 0 w 179"/>
                <a:gd name="T1" fmla="*/ 10 h 11"/>
                <a:gd name="T2" fmla="*/ 0 w 179"/>
                <a:gd name="T3" fmla="*/ 0 h 11"/>
                <a:gd name="T4" fmla="*/ 1328 w 179"/>
                <a:gd name="T5" fmla="*/ 0 h 11"/>
                <a:gd name="T6" fmla="*/ 1328 w 179"/>
                <a:gd name="T7" fmla="*/ 10 h 11"/>
                <a:gd name="T8" fmla="*/ 0 w 179"/>
                <a:gd name="T9" fmla="*/ 10 h 11"/>
                <a:gd name="T10" fmla="*/ 0 w 179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11"/>
                <a:gd name="T20" fmla="*/ 179 w 17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11">
                  <a:moveTo>
                    <a:pt x="0" y="10"/>
                  </a:moveTo>
                  <a:lnTo>
                    <a:pt x="0" y="0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17" name="Freeform 62"/>
            <p:cNvSpPr>
              <a:spLocks/>
            </p:cNvSpPr>
            <p:nvPr/>
          </p:nvSpPr>
          <p:spPr bwMode="auto">
            <a:xfrm>
              <a:off x="4224" y="1483"/>
              <a:ext cx="218" cy="11"/>
            </a:xfrm>
            <a:custGeom>
              <a:avLst/>
              <a:gdLst>
                <a:gd name="T0" fmla="*/ 0 w 202"/>
                <a:gd name="T1" fmla="*/ 10 h 11"/>
                <a:gd name="T2" fmla="*/ 0 w 202"/>
                <a:gd name="T3" fmla="*/ 0 h 11"/>
                <a:gd name="T4" fmla="*/ 1352 w 202"/>
                <a:gd name="T5" fmla="*/ 0 h 11"/>
                <a:gd name="T6" fmla="*/ 1352 w 202"/>
                <a:gd name="T7" fmla="*/ 10 h 11"/>
                <a:gd name="T8" fmla="*/ 0 w 202"/>
                <a:gd name="T9" fmla="*/ 10 h 11"/>
                <a:gd name="T10" fmla="*/ 0 w 202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11"/>
                <a:gd name="T20" fmla="*/ 202 w 20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11">
                  <a:moveTo>
                    <a:pt x="0" y="10"/>
                  </a:moveTo>
                  <a:lnTo>
                    <a:pt x="0" y="0"/>
                  </a:lnTo>
                  <a:lnTo>
                    <a:pt x="201" y="0"/>
                  </a:lnTo>
                  <a:lnTo>
                    <a:pt x="201" y="10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2918" name="Freeform 63"/>
            <p:cNvSpPr>
              <a:spLocks/>
            </p:cNvSpPr>
            <p:nvPr/>
          </p:nvSpPr>
          <p:spPr bwMode="auto">
            <a:xfrm>
              <a:off x="4744" y="1487"/>
              <a:ext cx="140" cy="7"/>
            </a:xfrm>
            <a:custGeom>
              <a:avLst/>
              <a:gdLst>
                <a:gd name="T0" fmla="*/ 0 w 130"/>
                <a:gd name="T1" fmla="*/ 6 h 7"/>
                <a:gd name="T2" fmla="*/ 0 w 130"/>
                <a:gd name="T3" fmla="*/ 4 h 7"/>
                <a:gd name="T4" fmla="*/ 0 w 130"/>
                <a:gd name="T5" fmla="*/ 0 h 7"/>
                <a:gd name="T6" fmla="*/ 821 w 130"/>
                <a:gd name="T7" fmla="*/ 0 h 7"/>
                <a:gd name="T8" fmla="*/ 821 w 130"/>
                <a:gd name="T9" fmla="*/ 6 h 7"/>
                <a:gd name="T10" fmla="*/ 0 w 130"/>
                <a:gd name="T11" fmla="*/ 6 h 7"/>
                <a:gd name="T12" fmla="*/ 0 w 130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"/>
                <a:gd name="T22" fmla="*/ 0 h 7"/>
                <a:gd name="T23" fmla="*/ 130 w 130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" h="7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6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5334000" y="2228850"/>
            <a:ext cx="1252538" cy="941388"/>
            <a:chOff x="3360" y="1483"/>
            <a:chExt cx="789" cy="593"/>
          </a:xfrm>
        </p:grpSpPr>
        <p:sp>
          <p:nvSpPr>
            <p:cNvPr id="32904" name="Freeform 65"/>
            <p:cNvSpPr>
              <a:spLocks/>
            </p:cNvSpPr>
            <p:nvPr/>
          </p:nvSpPr>
          <p:spPr bwMode="auto">
            <a:xfrm>
              <a:off x="3689" y="2030"/>
              <a:ext cx="71" cy="30"/>
            </a:xfrm>
            <a:custGeom>
              <a:avLst/>
              <a:gdLst>
                <a:gd name="T0" fmla="*/ 393 w 66"/>
                <a:gd name="T1" fmla="*/ 0 h 30"/>
                <a:gd name="T2" fmla="*/ 407 w 66"/>
                <a:gd name="T3" fmla="*/ 4 h 30"/>
                <a:gd name="T4" fmla="*/ 393 w 66"/>
                <a:gd name="T5" fmla="*/ 7 h 30"/>
                <a:gd name="T6" fmla="*/ 0 w 66"/>
                <a:gd name="T7" fmla="*/ 29 h 30"/>
                <a:gd name="T8" fmla="*/ 0 w 66"/>
                <a:gd name="T9" fmla="*/ 23 h 30"/>
                <a:gd name="T10" fmla="*/ 393 w 66"/>
                <a:gd name="T11" fmla="*/ 0 h 30"/>
                <a:gd name="T12" fmla="*/ 393 w 66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30"/>
                <a:gd name="T23" fmla="*/ 66 w 6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30">
                  <a:moveTo>
                    <a:pt x="63" y="0"/>
                  </a:moveTo>
                  <a:lnTo>
                    <a:pt x="65" y="4"/>
                  </a:lnTo>
                  <a:lnTo>
                    <a:pt x="63" y="7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3" y="0"/>
                  </a:lnTo>
                </a:path>
              </a:pathLst>
            </a:custGeom>
            <a:solidFill>
              <a:srgbClr val="FFFFFF"/>
            </a:solidFill>
            <a:ln w="3131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32905" name="Group 66"/>
            <p:cNvGrpSpPr>
              <a:grpSpLocks/>
            </p:cNvGrpSpPr>
            <p:nvPr/>
          </p:nvGrpSpPr>
          <p:grpSpPr bwMode="auto">
            <a:xfrm>
              <a:off x="3360" y="1483"/>
              <a:ext cx="789" cy="593"/>
              <a:chOff x="3366" y="1483"/>
              <a:chExt cx="789" cy="593"/>
            </a:xfrm>
          </p:grpSpPr>
          <p:sp>
            <p:nvSpPr>
              <p:cNvPr id="32906" name="Freeform 67"/>
              <p:cNvSpPr>
                <a:spLocks/>
              </p:cNvSpPr>
              <p:nvPr/>
            </p:nvSpPr>
            <p:spPr bwMode="auto">
              <a:xfrm>
                <a:off x="3865" y="1500"/>
                <a:ext cx="89" cy="141"/>
              </a:xfrm>
              <a:custGeom>
                <a:avLst/>
                <a:gdLst>
                  <a:gd name="T0" fmla="*/ 785 w 81"/>
                  <a:gd name="T1" fmla="*/ 0 h 137"/>
                  <a:gd name="T2" fmla="*/ 805 w 81"/>
                  <a:gd name="T3" fmla="*/ 0 h 137"/>
                  <a:gd name="T4" fmla="*/ 858 w 81"/>
                  <a:gd name="T5" fmla="*/ 0 h 137"/>
                  <a:gd name="T6" fmla="*/ 68 w 81"/>
                  <a:gd name="T7" fmla="*/ 278 h 137"/>
                  <a:gd name="T8" fmla="*/ 0 w 81"/>
                  <a:gd name="T9" fmla="*/ 278 h 137"/>
                  <a:gd name="T10" fmla="*/ 785 w 81"/>
                  <a:gd name="T11" fmla="*/ 0 h 137"/>
                  <a:gd name="T12" fmla="*/ 785 w 81"/>
                  <a:gd name="T13" fmla="*/ 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137"/>
                  <a:gd name="T23" fmla="*/ 81 w 81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137">
                    <a:moveTo>
                      <a:pt x="74" y="0"/>
                    </a:moveTo>
                    <a:lnTo>
                      <a:pt x="77" y="0"/>
                    </a:lnTo>
                    <a:lnTo>
                      <a:pt x="80" y="0"/>
                    </a:lnTo>
                    <a:lnTo>
                      <a:pt x="6" y="136"/>
                    </a:lnTo>
                    <a:lnTo>
                      <a:pt x="0" y="136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7" name="Freeform 68"/>
              <p:cNvSpPr>
                <a:spLocks/>
              </p:cNvSpPr>
              <p:nvPr/>
            </p:nvSpPr>
            <p:spPr bwMode="auto">
              <a:xfrm>
                <a:off x="3813" y="1778"/>
                <a:ext cx="27" cy="115"/>
              </a:xfrm>
              <a:custGeom>
                <a:avLst/>
                <a:gdLst>
                  <a:gd name="T0" fmla="*/ 49 w 26"/>
                  <a:gd name="T1" fmla="*/ 0 h 113"/>
                  <a:gd name="T2" fmla="*/ 61 w 26"/>
                  <a:gd name="T3" fmla="*/ 0 h 113"/>
                  <a:gd name="T4" fmla="*/ 6 w 26"/>
                  <a:gd name="T5" fmla="*/ 172 h 113"/>
                  <a:gd name="T6" fmla="*/ 0 w 26"/>
                  <a:gd name="T7" fmla="*/ 172 h 113"/>
                  <a:gd name="T8" fmla="*/ 49 w 26"/>
                  <a:gd name="T9" fmla="*/ 0 h 113"/>
                  <a:gd name="T10" fmla="*/ 49 w 26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13"/>
                  <a:gd name="T20" fmla="*/ 26 w 26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13">
                    <a:moveTo>
                      <a:pt x="19" y="0"/>
                    </a:moveTo>
                    <a:lnTo>
                      <a:pt x="25" y="0"/>
                    </a:lnTo>
                    <a:lnTo>
                      <a:pt x="6" y="112"/>
                    </a:lnTo>
                    <a:lnTo>
                      <a:pt x="0" y="112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8" name="Freeform 69"/>
              <p:cNvSpPr>
                <a:spLocks/>
              </p:cNvSpPr>
              <p:nvPr/>
            </p:nvSpPr>
            <p:spPr bwMode="auto">
              <a:xfrm>
                <a:off x="3366" y="1498"/>
                <a:ext cx="91" cy="146"/>
              </a:xfrm>
              <a:custGeom>
                <a:avLst/>
                <a:gdLst>
                  <a:gd name="T0" fmla="*/ 4 w 83"/>
                  <a:gd name="T1" fmla="*/ 0 h 142"/>
                  <a:gd name="T2" fmla="*/ 2 w 83"/>
                  <a:gd name="T3" fmla="*/ 2 h 142"/>
                  <a:gd name="T4" fmla="*/ 0 w 83"/>
                  <a:gd name="T5" fmla="*/ 2 h 142"/>
                  <a:gd name="T6" fmla="*/ 762 w 83"/>
                  <a:gd name="T7" fmla="*/ 283 h 142"/>
                  <a:gd name="T8" fmla="*/ 831 w 83"/>
                  <a:gd name="T9" fmla="*/ 276 h 142"/>
                  <a:gd name="T10" fmla="*/ 4 w 83"/>
                  <a:gd name="T11" fmla="*/ 0 h 142"/>
                  <a:gd name="T12" fmla="*/ 4 w 83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142"/>
                  <a:gd name="T23" fmla="*/ 83 w 83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14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76" y="141"/>
                    </a:lnTo>
                    <a:lnTo>
                      <a:pt x="82" y="13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9" name="Freeform 70"/>
              <p:cNvSpPr>
                <a:spLocks/>
              </p:cNvSpPr>
              <p:nvPr/>
            </p:nvSpPr>
            <p:spPr bwMode="auto">
              <a:xfrm>
                <a:off x="3473" y="1778"/>
                <a:ext cx="36" cy="115"/>
              </a:xfrm>
              <a:custGeom>
                <a:avLst/>
                <a:gdLst>
                  <a:gd name="T0" fmla="*/ 75 w 33"/>
                  <a:gd name="T1" fmla="*/ 0 h 113"/>
                  <a:gd name="T2" fmla="*/ 0 w 33"/>
                  <a:gd name="T3" fmla="*/ 0 h 113"/>
                  <a:gd name="T4" fmla="*/ 181 w 33"/>
                  <a:gd name="T5" fmla="*/ 172 h 113"/>
                  <a:gd name="T6" fmla="*/ 279 w 33"/>
                  <a:gd name="T7" fmla="*/ 172 h 113"/>
                  <a:gd name="T8" fmla="*/ 75 w 33"/>
                  <a:gd name="T9" fmla="*/ 0 h 113"/>
                  <a:gd name="T10" fmla="*/ 75 w 33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13"/>
                  <a:gd name="T20" fmla="*/ 33 w 33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13">
                    <a:moveTo>
                      <a:pt x="9" y="0"/>
                    </a:moveTo>
                    <a:lnTo>
                      <a:pt x="0" y="0"/>
                    </a:lnTo>
                    <a:lnTo>
                      <a:pt x="21" y="112"/>
                    </a:lnTo>
                    <a:lnTo>
                      <a:pt x="32" y="11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0" name="Freeform 71"/>
              <p:cNvSpPr>
                <a:spLocks/>
              </p:cNvSpPr>
              <p:nvPr/>
            </p:nvSpPr>
            <p:spPr bwMode="auto">
              <a:xfrm>
                <a:off x="3939" y="1483"/>
                <a:ext cx="216" cy="11"/>
              </a:xfrm>
              <a:custGeom>
                <a:avLst/>
                <a:gdLst>
                  <a:gd name="T0" fmla="*/ 0 w 200"/>
                  <a:gd name="T1" fmla="*/ 10 h 11"/>
                  <a:gd name="T2" fmla="*/ 0 w 200"/>
                  <a:gd name="T3" fmla="*/ 8 h 11"/>
                  <a:gd name="T4" fmla="*/ 0 w 200"/>
                  <a:gd name="T5" fmla="*/ 0 h 11"/>
                  <a:gd name="T6" fmla="*/ 1358 w 200"/>
                  <a:gd name="T7" fmla="*/ 0 h 11"/>
                  <a:gd name="T8" fmla="*/ 1358 w 200"/>
                  <a:gd name="T9" fmla="*/ 10 h 11"/>
                  <a:gd name="T10" fmla="*/ 0 w 200"/>
                  <a:gd name="T11" fmla="*/ 10 h 11"/>
                  <a:gd name="T12" fmla="*/ 0 w 200"/>
                  <a:gd name="T13" fmla="*/ 1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11"/>
                  <a:gd name="T23" fmla="*/ 200 w 200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11">
                    <a:moveTo>
                      <a:pt x="0" y="1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99" y="0"/>
                    </a:lnTo>
                    <a:lnTo>
                      <a:pt x="199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1" name="Freeform 72"/>
              <p:cNvSpPr>
                <a:spLocks/>
              </p:cNvSpPr>
              <p:nvPr/>
            </p:nvSpPr>
            <p:spPr bwMode="auto">
              <a:xfrm>
                <a:off x="3857" y="1640"/>
                <a:ext cx="16" cy="49"/>
              </a:xfrm>
              <a:custGeom>
                <a:avLst/>
                <a:gdLst>
                  <a:gd name="T0" fmla="*/ 45 w 15"/>
                  <a:gd name="T1" fmla="*/ 0 h 48"/>
                  <a:gd name="T2" fmla="*/ 66 w 15"/>
                  <a:gd name="T3" fmla="*/ 0 h 48"/>
                  <a:gd name="T4" fmla="*/ 6 w 15"/>
                  <a:gd name="T5" fmla="*/ 72 h 48"/>
                  <a:gd name="T6" fmla="*/ 0 w 15"/>
                  <a:gd name="T7" fmla="*/ 72 h 48"/>
                  <a:gd name="T8" fmla="*/ 45 w 15"/>
                  <a:gd name="T9" fmla="*/ 0 h 48"/>
                  <a:gd name="T10" fmla="*/ 45 w 15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8"/>
                  <a:gd name="T20" fmla="*/ 15 w 1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8">
                    <a:moveTo>
                      <a:pt x="8" y="0"/>
                    </a:moveTo>
                    <a:lnTo>
                      <a:pt x="14" y="0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2" name="Freeform 73"/>
              <p:cNvSpPr>
                <a:spLocks/>
              </p:cNvSpPr>
              <p:nvPr/>
            </p:nvSpPr>
            <p:spPr bwMode="auto">
              <a:xfrm>
                <a:off x="3791" y="1893"/>
                <a:ext cx="29" cy="88"/>
              </a:xfrm>
              <a:custGeom>
                <a:avLst/>
                <a:gdLst>
                  <a:gd name="T0" fmla="*/ 119 w 27"/>
                  <a:gd name="T1" fmla="*/ 0 h 86"/>
                  <a:gd name="T2" fmla="*/ 157 w 27"/>
                  <a:gd name="T3" fmla="*/ 0 h 86"/>
                  <a:gd name="T4" fmla="*/ 47 w 27"/>
                  <a:gd name="T5" fmla="*/ 148 h 86"/>
                  <a:gd name="T6" fmla="*/ 0 w 27"/>
                  <a:gd name="T7" fmla="*/ 148 h 86"/>
                  <a:gd name="T8" fmla="*/ 119 w 27"/>
                  <a:gd name="T9" fmla="*/ 0 h 86"/>
                  <a:gd name="T10" fmla="*/ 119 w 27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86"/>
                  <a:gd name="T20" fmla="*/ 27 w 27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86">
                    <a:moveTo>
                      <a:pt x="20" y="0"/>
                    </a:moveTo>
                    <a:lnTo>
                      <a:pt x="26" y="0"/>
                    </a:lnTo>
                    <a:lnTo>
                      <a:pt x="7" y="85"/>
                    </a:lnTo>
                    <a:lnTo>
                      <a:pt x="0" y="8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3" name="Freeform 74"/>
              <p:cNvSpPr>
                <a:spLocks/>
              </p:cNvSpPr>
              <p:nvPr/>
            </p:nvSpPr>
            <p:spPr bwMode="auto">
              <a:xfrm>
                <a:off x="3448" y="1640"/>
                <a:ext cx="20" cy="45"/>
              </a:xfrm>
              <a:custGeom>
                <a:avLst/>
                <a:gdLst>
                  <a:gd name="T0" fmla="*/ 120 w 18"/>
                  <a:gd name="T1" fmla="*/ 3 h 44"/>
                  <a:gd name="T2" fmla="*/ 87 w 18"/>
                  <a:gd name="T3" fmla="*/ 0 h 44"/>
                  <a:gd name="T4" fmla="*/ 0 w 18"/>
                  <a:gd name="T5" fmla="*/ 3 h 44"/>
                  <a:gd name="T6" fmla="*/ 120 w 18"/>
                  <a:gd name="T7" fmla="*/ 70 h 44"/>
                  <a:gd name="T8" fmla="*/ 233 w 18"/>
                  <a:gd name="T9" fmla="*/ 70 h 44"/>
                  <a:gd name="T10" fmla="*/ 120 w 18"/>
                  <a:gd name="T11" fmla="*/ 3 h 44"/>
                  <a:gd name="T12" fmla="*/ 120 w 18"/>
                  <a:gd name="T13" fmla="*/ 3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4"/>
                  <a:gd name="T23" fmla="*/ 18 w 18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4">
                    <a:moveTo>
                      <a:pt x="9" y="3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9" y="43"/>
                    </a:lnTo>
                    <a:lnTo>
                      <a:pt x="17" y="43"/>
                    </a:lnTo>
                    <a:lnTo>
                      <a:pt x="9" y="3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4" name="Freeform 75"/>
              <p:cNvSpPr>
                <a:spLocks/>
              </p:cNvSpPr>
              <p:nvPr/>
            </p:nvSpPr>
            <p:spPr bwMode="auto">
              <a:xfrm>
                <a:off x="3497" y="1893"/>
                <a:ext cx="41" cy="88"/>
              </a:xfrm>
              <a:custGeom>
                <a:avLst/>
                <a:gdLst>
                  <a:gd name="T0" fmla="*/ 71 w 38"/>
                  <a:gd name="T1" fmla="*/ 0 h 86"/>
                  <a:gd name="T2" fmla="*/ 0 w 38"/>
                  <a:gd name="T3" fmla="*/ 0 h 86"/>
                  <a:gd name="T4" fmla="*/ 180 w 38"/>
                  <a:gd name="T5" fmla="*/ 148 h 86"/>
                  <a:gd name="T6" fmla="*/ 245 w 38"/>
                  <a:gd name="T7" fmla="*/ 148 h 86"/>
                  <a:gd name="T8" fmla="*/ 71 w 38"/>
                  <a:gd name="T9" fmla="*/ 0 h 86"/>
                  <a:gd name="T10" fmla="*/ 71 w 38"/>
                  <a:gd name="T11" fmla="*/ 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86"/>
                  <a:gd name="T20" fmla="*/ 38 w 38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86">
                    <a:moveTo>
                      <a:pt x="11" y="0"/>
                    </a:moveTo>
                    <a:lnTo>
                      <a:pt x="0" y="0"/>
                    </a:lnTo>
                    <a:lnTo>
                      <a:pt x="27" y="85"/>
                    </a:lnTo>
                    <a:lnTo>
                      <a:pt x="37" y="8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5" name="Freeform 76"/>
              <p:cNvSpPr>
                <a:spLocks/>
              </p:cNvSpPr>
              <p:nvPr/>
            </p:nvSpPr>
            <p:spPr bwMode="auto">
              <a:xfrm>
                <a:off x="3586" y="2042"/>
                <a:ext cx="75" cy="34"/>
              </a:xfrm>
              <a:custGeom>
                <a:avLst/>
                <a:gdLst>
                  <a:gd name="T0" fmla="*/ 5 w 69"/>
                  <a:gd name="T1" fmla="*/ 0 h 33"/>
                  <a:gd name="T2" fmla="*/ 0 w 69"/>
                  <a:gd name="T3" fmla="*/ 7 h 33"/>
                  <a:gd name="T4" fmla="*/ 5 w 69"/>
                  <a:gd name="T5" fmla="*/ 10 h 33"/>
                  <a:gd name="T6" fmla="*/ 555 w 69"/>
                  <a:gd name="T7" fmla="*/ 64 h 33"/>
                  <a:gd name="T8" fmla="*/ 555 w 69"/>
                  <a:gd name="T9" fmla="*/ 50 h 33"/>
                  <a:gd name="T10" fmla="*/ 5 w 69"/>
                  <a:gd name="T11" fmla="*/ 0 h 33"/>
                  <a:gd name="T12" fmla="*/ 5 w 69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33"/>
                  <a:gd name="T23" fmla="*/ 69 w 69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33">
                    <a:moveTo>
                      <a:pt x="5" y="0"/>
                    </a:moveTo>
                    <a:lnTo>
                      <a:pt x="0" y="7"/>
                    </a:lnTo>
                    <a:lnTo>
                      <a:pt x="5" y="10"/>
                    </a:lnTo>
                    <a:lnTo>
                      <a:pt x="68" y="32"/>
                    </a:lnTo>
                    <a:lnTo>
                      <a:pt x="68" y="2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3131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1611313" y="5419725"/>
            <a:ext cx="6694487" cy="398463"/>
            <a:chOff x="1028" y="3360"/>
            <a:chExt cx="4217" cy="251"/>
          </a:xfrm>
        </p:grpSpPr>
        <p:grpSp>
          <p:nvGrpSpPr>
            <p:cNvPr id="32806" name="Group 78"/>
            <p:cNvGrpSpPr>
              <a:grpSpLocks/>
            </p:cNvGrpSpPr>
            <p:nvPr/>
          </p:nvGrpSpPr>
          <p:grpSpPr bwMode="auto">
            <a:xfrm>
              <a:off x="5189" y="3408"/>
              <a:ext cx="56" cy="33"/>
              <a:chOff x="5453" y="3922"/>
              <a:chExt cx="51" cy="32"/>
            </a:xfrm>
          </p:grpSpPr>
          <p:sp>
            <p:nvSpPr>
              <p:cNvPr id="32902" name="Freeform 79"/>
              <p:cNvSpPr>
                <a:spLocks/>
              </p:cNvSpPr>
              <p:nvPr/>
            </p:nvSpPr>
            <p:spPr bwMode="auto">
              <a:xfrm>
                <a:off x="5453" y="3922"/>
                <a:ext cx="14" cy="10"/>
              </a:xfrm>
              <a:custGeom>
                <a:avLst/>
                <a:gdLst>
                  <a:gd name="T0" fmla="*/ 3 w 14"/>
                  <a:gd name="T1" fmla="*/ 0 h 10"/>
                  <a:gd name="T2" fmla="*/ 0 w 14"/>
                  <a:gd name="T3" fmla="*/ 2 h 10"/>
                  <a:gd name="T4" fmla="*/ 10 w 14"/>
                  <a:gd name="T5" fmla="*/ 9 h 10"/>
                  <a:gd name="T6" fmla="*/ 13 w 14"/>
                  <a:gd name="T7" fmla="*/ 5 h 10"/>
                  <a:gd name="T8" fmla="*/ 3 w 14"/>
                  <a:gd name="T9" fmla="*/ 0 h 10"/>
                  <a:gd name="T10" fmla="*/ 3 w 14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0"/>
                  <a:gd name="T20" fmla="*/ 14 w 1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0">
                    <a:moveTo>
                      <a:pt x="3" y="0"/>
                    </a:moveTo>
                    <a:lnTo>
                      <a:pt x="0" y="2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3175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3" name="Freeform 80"/>
              <p:cNvSpPr>
                <a:spLocks/>
              </p:cNvSpPr>
              <p:nvPr/>
            </p:nvSpPr>
            <p:spPr bwMode="auto">
              <a:xfrm>
                <a:off x="5498" y="3944"/>
                <a:ext cx="6" cy="10"/>
              </a:xfrm>
              <a:custGeom>
                <a:avLst/>
                <a:gdLst>
                  <a:gd name="T0" fmla="*/ 5 w 6"/>
                  <a:gd name="T1" fmla="*/ 0 h 10"/>
                  <a:gd name="T2" fmla="*/ 4 w 6"/>
                  <a:gd name="T3" fmla="*/ 0 h 10"/>
                  <a:gd name="T4" fmla="*/ 0 w 6"/>
                  <a:gd name="T5" fmla="*/ 0 h 10"/>
                  <a:gd name="T6" fmla="*/ 0 w 6"/>
                  <a:gd name="T7" fmla="*/ 9 h 10"/>
                  <a:gd name="T8" fmla="*/ 5 w 6"/>
                  <a:gd name="T9" fmla="*/ 9 h 10"/>
                  <a:gd name="T10" fmla="*/ 5 w 6"/>
                  <a:gd name="T11" fmla="*/ 0 h 10"/>
                  <a:gd name="T12" fmla="*/ 5 w 6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0"/>
                  <a:gd name="T23" fmla="*/ 6 w 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0">
                    <a:moveTo>
                      <a:pt x="5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3175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2807" name="Group 81"/>
            <p:cNvGrpSpPr>
              <a:grpSpLocks/>
            </p:cNvGrpSpPr>
            <p:nvPr/>
          </p:nvGrpSpPr>
          <p:grpSpPr bwMode="auto">
            <a:xfrm>
              <a:off x="1028" y="3360"/>
              <a:ext cx="4133" cy="251"/>
              <a:chOff x="1028" y="3360"/>
              <a:chExt cx="4133" cy="251"/>
            </a:xfrm>
          </p:grpSpPr>
          <p:sp>
            <p:nvSpPr>
              <p:cNvPr id="32808" name="Freeform 82"/>
              <p:cNvSpPr>
                <a:spLocks/>
              </p:cNvSpPr>
              <p:nvPr/>
            </p:nvSpPr>
            <p:spPr bwMode="auto">
              <a:xfrm>
                <a:off x="1696" y="3504"/>
                <a:ext cx="13" cy="11"/>
              </a:xfrm>
              <a:custGeom>
                <a:avLst/>
                <a:gdLst>
                  <a:gd name="T0" fmla="*/ 0 w 12"/>
                  <a:gd name="T1" fmla="*/ 10 h 11"/>
                  <a:gd name="T2" fmla="*/ 0 w 12"/>
                  <a:gd name="T3" fmla="*/ 2 h 11"/>
                  <a:gd name="T4" fmla="*/ 80 w 12"/>
                  <a:gd name="T5" fmla="*/ 0 h 11"/>
                  <a:gd name="T6" fmla="*/ 80 w 12"/>
                  <a:gd name="T7" fmla="*/ 6 h 11"/>
                  <a:gd name="T8" fmla="*/ 0 w 12"/>
                  <a:gd name="T9" fmla="*/ 10 h 11"/>
                  <a:gd name="T10" fmla="*/ 0 w 12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0" y="1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 w="31369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809" name="Freeform 83"/>
              <p:cNvSpPr>
                <a:spLocks/>
              </p:cNvSpPr>
              <p:nvPr/>
            </p:nvSpPr>
            <p:spPr bwMode="auto">
              <a:xfrm>
                <a:off x="1741" y="3504"/>
                <a:ext cx="17" cy="12"/>
              </a:xfrm>
              <a:custGeom>
                <a:avLst/>
                <a:gdLst>
                  <a:gd name="T0" fmla="*/ 0 w 15"/>
                  <a:gd name="T1" fmla="*/ 82 h 11"/>
                  <a:gd name="T2" fmla="*/ 0 w 15"/>
                  <a:gd name="T3" fmla="*/ 5 h 11"/>
                  <a:gd name="T4" fmla="*/ 307 w 15"/>
                  <a:gd name="T5" fmla="*/ 0 h 11"/>
                  <a:gd name="T6" fmla="*/ 307 w 15"/>
                  <a:gd name="T7" fmla="*/ 69 h 11"/>
                  <a:gd name="T8" fmla="*/ 0 w 15"/>
                  <a:gd name="T9" fmla="*/ 82 h 11"/>
                  <a:gd name="T10" fmla="*/ 0 w 15"/>
                  <a:gd name="T11" fmla="*/ 8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1"/>
                  <a:gd name="T20" fmla="*/ 15 w 1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1">
                    <a:moveTo>
                      <a:pt x="0" y="10"/>
                    </a:moveTo>
                    <a:lnTo>
                      <a:pt x="0" y="5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 w="31369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32810" name="Group 84"/>
              <p:cNvGrpSpPr>
                <a:grpSpLocks/>
              </p:cNvGrpSpPr>
              <p:nvPr/>
            </p:nvGrpSpPr>
            <p:grpSpPr bwMode="auto">
              <a:xfrm>
                <a:off x="1028" y="3360"/>
                <a:ext cx="4133" cy="251"/>
                <a:chOff x="1028" y="3479"/>
                <a:chExt cx="4133" cy="251"/>
              </a:xfrm>
            </p:grpSpPr>
            <p:sp>
              <p:nvSpPr>
                <p:cNvPr id="32811" name="Freeform 85"/>
                <p:cNvSpPr>
                  <a:spLocks/>
                </p:cNvSpPr>
                <p:nvPr/>
              </p:nvSpPr>
              <p:spPr bwMode="auto">
                <a:xfrm>
                  <a:off x="4097" y="3491"/>
                  <a:ext cx="13" cy="8"/>
                </a:xfrm>
                <a:custGeom>
                  <a:avLst/>
                  <a:gdLst>
                    <a:gd name="T0" fmla="*/ 0 w 12"/>
                    <a:gd name="T1" fmla="*/ 163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163 h 7"/>
                    <a:gd name="T8" fmla="*/ 0 w 12"/>
                    <a:gd name="T9" fmla="*/ 163 h 7"/>
                    <a:gd name="T10" fmla="*/ 0 w 12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2" name="Freeform 86"/>
                <p:cNvSpPr>
                  <a:spLocks/>
                </p:cNvSpPr>
                <p:nvPr/>
              </p:nvSpPr>
              <p:spPr bwMode="auto">
                <a:xfrm>
                  <a:off x="4144" y="3491"/>
                  <a:ext cx="12" cy="8"/>
                </a:xfrm>
                <a:custGeom>
                  <a:avLst/>
                  <a:gdLst>
                    <a:gd name="T0" fmla="*/ 0 w 11"/>
                    <a:gd name="T1" fmla="*/ 163 h 7"/>
                    <a:gd name="T2" fmla="*/ 0 w 11"/>
                    <a:gd name="T3" fmla="*/ 0 h 7"/>
                    <a:gd name="T4" fmla="*/ 82 w 11"/>
                    <a:gd name="T5" fmla="*/ 0 h 7"/>
                    <a:gd name="T6" fmla="*/ 82 w 11"/>
                    <a:gd name="T7" fmla="*/ 163 h 7"/>
                    <a:gd name="T8" fmla="*/ 0 w 11"/>
                    <a:gd name="T9" fmla="*/ 163 h 7"/>
                    <a:gd name="T10" fmla="*/ 0 w 11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3" name="Freeform 87"/>
                <p:cNvSpPr>
                  <a:spLocks/>
                </p:cNvSpPr>
                <p:nvPr/>
              </p:nvSpPr>
              <p:spPr bwMode="auto">
                <a:xfrm>
                  <a:off x="4194" y="3491"/>
                  <a:ext cx="10" cy="8"/>
                </a:xfrm>
                <a:custGeom>
                  <a:avLst/>
                  <a:gdLst>
                    <a:gd name="T0" fmla="*/ 0 w 9"/>
                    <a:gd name="T1" fmla="*/ 163 h 7"/>
                    <a:gd name="T2" fmla="*/ 0 w 9"/>
                    <a:gd name="T3" fmla="*/ 0 h 7"/>
                    <a:gd name="T4" fmla="*/ 108 w 9"/>
                    <a:gd name="T5" fmla="*/ 0 h 7"/>
                    <a:gd name="T6" fmla="*/ 108 w 9"/>
                    <a:gd name="T7" fmla="*/ 163 h 7"/>
                    <a:gd name="T8" fmla="*/ 0 w 9"/>
                    <a:gd name="T9" fmla="*/ 163 h 7"/>
                    <a:gd name="T10" fmla="*/ 0 w 9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7"/>
                    <a:gd name="T20" fmla="*/ 9 w 9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4" name="Freeform 88"/>
                <p:cNvSpPr>
                  <a:spLocks/>
                </p:cNvSpPr>
                <p:nvPr/>
              </p:nvSpPr>
              <p:spPr bwMode="auto">
                <a:xfrm>
                  <a:off x="4242" y="3491"/>
                  <a:ext cx="14" cy="8"/>
                </a:xfrm>
                <a:custGeom>
                  <a:avLst/>
                  <a:gdLst>
                    <a:gd name="T0" fmla="*/ 0 w 13"/>
                    <a:gd name="T1" fmla="*/ 163 h 7"/>
                    <a:gd name="T2" fmla="*/ 0 w 13"/>
                    <a:gd name="T3" fmla="*/ 0 h 7"/>
                    <a:gd name="T4" fmla="*/ 72 w 13"/>
                    <a:gd name="T5" fmla="*/ 0 h 7"/>
                    <a:gd name="T6" fmla="*/ 72 w 13"/>
                    <a:gd name="T7" fmla="*/ 163 h 7"/>
                    <a:gd name="T8" fmla="*/ 0 w 13"/>
                    <a:gd name="T9" fmla="*/ 163 h 7"/>
                    <a:gd name="T10" fmla="*/ 0 w 13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7"/>
                    <a:gd name="T20" fmla="*/ 13 w 13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5" name="Freeform 89"/>
                <p:cNvSpPr>
                  <a:spLocks/>
                </p:cNvSpPr>
                <p:nvPr/>
              </p:nvSpPr>
              <p:spPr bwMode="auto">
                <a:xfrm>
                  <a:off x="4289" y="3491"/>
                  <a:ext cx="13" cy="8"/>
                </a:xfrm>
                <a:custGeom>
                  <a:avLst/>
                  <a:gdLst>
                    <a:gd name="T0" fmla="*/ 0 w 12"/>
                    <a:gd name="T1" fmla="*/ 163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163 h 7"/>
                    <a:gd name="T8" fmla="*/ 0 w 12"/>
                    <a:gd name="T9" fmla="*/ 163 h 7"/>
                    <a:gd name="T10" fmla="*/ 0 w 12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6" name="Freeform 90"/>
                <p:cNvSpPr>
                  <a:spLocks/>
                </p:cNvSpPr>
                <p:nvPr/>
              </p:nvSpPr>
              <p:spPr bwMode="auto">
                <a:xfrm>
                  <a:off x="4336" y="3491"/>
                  <a:ext cx="15" cy="8"/>
                </a:xfrm>
                <a:custGeom>
                  <a:avLst/>
                  <a:gdLst>
                    <a:gd name="T0" fmla="*/ 0 w 14"/>
                    <a:gd name="T1" fmla="*/ 163 h 7"/>
                    <a:gd name="T2" fmla="*/ 0 w 14"/>
                    <a:gd name="T3" fmla="*/ 0 h 7"/>
                    <a:gd name="T4" fmla="*/ 71 w 14"/>
                    <a:gd name="T5" fmla="*/ 0 h 7"/>
                    <a:gd name="T6" fmla="*/ 71 w 14"/>
                    <a:gd name="T7" fmla="*/ 163 h 7"/>
                    <a:gd name="T8" fmla="*/ 0 w 14"/>
                    <a:gd name="T9" fmla="*/ 163 h 7"/>
                    <a:gd name="T10" fmla="*/ 0 w 14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7" name="Freeform 91"/>
                <p:cNvSpPr>
                  <a:spLocks/>
                </p:cNvSpPr>
                <p:nvPr/>
              </p:nvSpPr>
              <p:spPr bwMode="auto">
                <a:xfrm>
                  <a:off x="4384" y="3491"/>
                  <a:ext cx="16" cy="8"/>
                </a:xfrm>
                <a:custGeom>
                  <a:avLst/>
                  <a:gdLst>
                    <a:gd name="T0" fmla="*/ 0 w 15"/>
                    <a:gd name="T1" fmla="*/ 163 h 7"/>
                    <a:gd name="T2" fmla="*/ 0 w 15"/>
                    <a:gd name="T3" fmla="*/ 0 h 7"/>
                    <a:gd name="T4" fmla="*/ 66 w 15"/>
                    <a:gd name="T5" fmla="*/ 0 h 7"/>
                    <a:gd name="T6" fmla="*/ 66 w 15"/>
                    <a:gd name="T7" fmla="*/ 163 h 7"/>
                    <a:gd name="T8" fmla="*/ 0 w 15"/>
                    <a:gd name="T9" fmla="*/ 163 h 7"/>
                    <a:gd name="T10" fmla="*/ 0 w 15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8" name="Freeform 92"/>
                <p:cNvSpPr>
                  <a:spLocks/>
                </p:cNvSpPr>
                <p:nvPr/>
              </p:nvSpPr>
              <p:spPr bwMode="auto">
                <a:xfrm>
                  <a:off x="4432" y="3491"/>
                  <a:ext cx="14" cy="8"/>
                </a:xfrm>
                <a:custGeom>
                  <a:avLst/>
                  <a:gdLst>
                    <a:gd name="T0" fmla="*/ 0 w 13"/>
                    <a:gd name="T1" fmla="*/ 163 h 7"/>
                    <a:gd name="T2" fmla="*/ 0 w 13"/>
                    <a:gd name="T3" fmla="*/ 0 h 7"/>
                    <a:gd name="T4" fmla="*/ 72 w 13"/>
                    <a:gd name="T5" fmla="*/ 0 h 7"/>
                    <a:gd name="T6" fmla="*/ 72 w 13"/>
                    <a:gd name="T7" fmla="*/ 163 h 7"/>
                    <a:gd name="T8" fmla="*/ 0 w 13"/>
                    <a:gd name="T9" fmla="*/ 163 h 7"/>
                    <a:gd name="T10" fmla="*/ 0 w 13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7"/>
                    <a:gd name="T20" fmla="*/ 13 w 13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19" name="Freeform 93"/>
                <p:cNvSpPr>
                  <a:spLocks/>
                </p:cNvSpPr>
                <p:nvPr/>
              </p:nvSpPr>
              <p:spPr bwMode="auto">
                <a:xfrm>
                  <a:off x="4483" y="3491"/>
                  <a:ext cx="11" cy="8"/>
                </a:xfrm>
                <a:custGeom>
                  <a:avLst/>
                  <a:gdLst>
                    <a:gd name="T0" fmla="*/ 0 w 10"/>
                    <a:gd name="T1" fmla="*/ 163 h 7"/>
                    <a:gd name="T2" fmla="*/ 0 w 10"/>
                    <a:gd name="T3" fmla="*/ 0 h 7"/>
                    <a:gd name="T4" fmla="*/ 97 w 10"/>
                    <a:gd name="T5" fmla="*/ 0 h 7"/>
                    <a:gd name="T6" fmla="*/ 97 w 10"/>
                    <a:gd name="T7" fmla="*/ 163 h 7"/>
                    <a:gd name="T8" fmla="*/ 0 w 10"/>
                    <a:gd name="T9" fmla="*/ 163 h 7"/>
                    <a:gd name="T10" fmla="*/ 0 w 10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0" name="Freeform 94"/>
                <p:cNvSpPr>
                  <a:spLocks/>
                </p:cNvSpPr>
                <p:nvPr/>
              </p:nvSpPr>
              <p:spPr bwMode="auto">
                <a:xfrm>
                  <a:off x="4531" y="3491"/>
                  <a:ext cx="12" cy="8"/>
                </a:xfrm>
                <a:custGeom>
                  <a:avLst/>
                  <a:gdLst>
                    <a:gd name="T0" fmla="*/ 0 w 11"/>
                    <a:gd name="T1" fmla="*/ 163 h 7"/>
                    <a:gd name="T2" fmla="*/ 0 w 11"/>
                    <a:gd name="T3" fmla="*/ 0 h 7"/>
                    <a:gd name="T4" fmla="*/ 82 w 11"/>
                    <a:gd name="T5" fmla="*/ 0 h 7"/>
                    <a:gd name="T6" fmla="*/ 82 w 11"/>
                    <a:gd name="T7" fmla="*/ 163 h 7"/>
                    <a:gd name="T8" fmla="*/ 0 w 11"/>
                    <a:gd name="T9" fmla="*/ 163 h 7"/>
                    <a:gd name="T10" fmla="*/ 0 w 11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1" name="Freeform 95"/>
                <p:cNvSpPr>
                  <a:spLocks/>
                </p:cNvSpPr>
                <p:nvPr/>
              </p:nvSpPr>
              <p:spPr bwMode="auto">
                <a:xfrm>
                  <a:off x="4579" y="3491"/>
                  <a:ext cx="11" cy="8"/>
                </a:xfrm>
                <a:custGeom>
                  <a:avLst/>
                  <a:gdLst>
                    <a:gd name="T0" fmla="*/ 0 w 10"/>
                    <a:gd name="T1" fmla="*/ 163 h 7"/>
                    <a:gd name="T2" fmla="*/ 0 w 10"/>
                    <a:gd name="T3" fmla="*/ 0 h 7"/>
                    <a:gd name="T4" fmla="*/ 97 w 10"/>
                    <a:gd name="T5" fmla="*/ 0 h 7"/>
                    <a:gd name="T6" fmla="*/ 97 w 10"/>
                    <a:gd name="T7" fmla="*/ 163 h 7"/>
                    <a:gd name="T8" fmla="*/ 0 w 10"/>
                    <a:gd name="T9" fmla="*/ 163 h 7"/>
                    <a:gd name="T10" fmla="*/ 0 w 10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2" name="Freeform 96"/>
                <p:cNvSpPr>
                  <a:spLocks/>
                </p:cNvSpPr>
                <p:nvPr/>
              </p:nvSpPr>
              <p:spPr bwMode="auto">
                <a:xfrm>
                  <a:off x="4628" y="3491"/>
                  <a:ext cx="9" cy="8"/>
                </a:xfrm>
                <a:custGeom>
                  <a:avLst/>
                  <a:gdLst>
                    <a:gd name="T0" fmla="*/ 0 w 9"/>
                    <a:gd name="T1" fmla="*/ 163 h 7"/>
                    <a:gd name="T2" fmla="*/ 0 w 9"/>
                    <a:gd name="T3" fmla="*/ 0 h 7"/>
                    <a:gd name="T4" fmla="*/ 8 w 9"/>
                    <a:gd name="T5" fmla="*/ 0 h 7"/>
                    <a:gd name="T6" fmla="*/ 8 w 9"/>
                    <a:gd name="T7" fmla="*/ 163 h 7"/>
                    <a:gd name="T8" fmla="*/ 0 w 9"/>
                    <a:gd name="T9" fmla="*/ 163 h 7"/>
                    <a:gd name="T10" fmla="*/ 0 w 9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7"/>
                    <a:gd name="T20" fmla="*/ 9 w 9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3" name="Freeform 97"/>
                <p:cNvSpPr>
                  <a:spLocks/>
                </p:cNvSpPr>
                <p:nvPr/>
              </p:nvSpPr>
              <p:spPr bwMode="auto">
                <a:xfrm>
                  <a:off x="4675" y="3491"/>
                  <a:ext cx="12" cy="8"/>
                </a:xfrm>
                <a:custGeom>
                  <a:avLst/>
                  <a:gdLst>
                    <a:gd name="T0" fmla="*/ 0 w 11"/>
                    <a:gd name="T1" fmla="*/ 163 h 7"/>
                    <a:gd name="T2" fmla="*/ 0 w 11"/>
                    <a:gd name="T3" fmla="*/ 0 h 7"/>
                    <a:gd name="T4" fmla="*/ 82 w 11"/>
                    <a:gd name="T5" fmla="*/ 0 h 7"/>
                    <a:gd name="T6" fmla="*/ 82 w 11"/>
                    <a:gd name="T7" fmla="*/ 163 h 7"/>
                    <a:gd name="T8" fmla="*/ 0 w 11"/>
                    <a:gd name="T9" fmla="*/ 163 h 7"/>
                    <a:gd name="T10" fmla="*/ 0 w 11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4" name="Freeform 98"/>
                <p:cNvSpPr>
                  <a:spLocks/>
                </p:cNvSpPr>
                <p:nvPr/>
              </p:nvSpPr>
              <p:spPr bwMode="auto">
                <a:xfrm>
                  <a:off x="4722" y="3491"/>
                  <a:ext cx="16" cy="8"/>
                </a:xfrm>
                <a:custGeom>
                  <a:avLst/>
                  <a:gdLst>
                    <a:gd name="T0" fmla="*/ 0 w 15"/>
                    <a:gd name="T1" fmla="*/ 163 h 7"/>
                    <a:gd name="T2" fmla="*/ 0 w 15"/>
                    <a:gd name="T3" fmla="*/ 0 h 7"/>
                    <a:gd name="T4" fmla="*/ 66 w 15"/>
                    <a:gd name="T5" fmla="*/ 0 h 7"/>
                    <a:gd name="T6" fmla="*/ 66 w 15"/>
                    <a:gd name="T7" fmla="*/ 163 h 7"/>
                    <a:gd name="T8" fmla="*/ 0 w 15"/>
                    <a:gd name="T9" fmla="*/ 163 h 7"/>
                    <a:gd name="T10" fmla="*/ 0 w 15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5" name="Freeform 99"/>
                <p:cNvSpPr>
                  <a:spLocks/>
                </p:cNvSpPr>
                <p:nvPr/>
              </p:nvSpPr>
              <p:spPr bwMode="auto">
                <a:xfrm>
                  <a:off x="4771" y="3491"/>
                  <a:ext cx="13" cy="8"/>
                </a:xfrm>
                <a:custGeom>
                  <a:avLst/>
                  <a:gdLst>
                    <a:gd name="T0" fmla="*/ 0 w 12"/>
                    <a:gd name="T1" fmla="*/ 163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163 h 7"/>
                    <a:gd name="T8" fmla="*/ 0 w 12"/>
                    <a:gd name="T9" fmla="*/ 163 h 7"/>
                    <a:gd name="T10" fmla="*/ 0 w 12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6" name="Freeform 100"/>
                <p:cNvSpPr>
                  <a:spLocks/>
                </p:cNvSpPr>
                <p:nvPr/>
              </p:nvSpPr>
              <p:spPr bwMode="auto">
                <a:xfrm>
                  <a:off x="4819" y="3491"/>
                  <a:ext cx="15" cy="8"/>
                </a:xfrm>
                <a:custGeom>
                  <a:avLst/>
                  <a:gdLst>
                    <a:gd name="T0" fmla="*/ 0 w 14"/>
                    <a:gd name="T1" fmla="*/ 163 h 7"/>
                    <a:gd name="T2" fmla="*/ 0 w 14"/>
                    <a:gd name="T3" fmla="*/ 0 h 7"/>
                    <a:gd name="T4" fmla="*/ 71 w 14"/>
                    <a:gd name="T5" fmla="*/ 0 h 7"/>
                    <a:gd name="T6" fmla="*/ 71 w 14"/>
                    <a:gd name="T7" fmla="*/ 163 h 7"/>
                    <a:gd name="T8" fmla="*/ 0 w 14"/>
                    <a:gd name="T9" fmla="*/ 163 h 7"/>
                    <a:gd name="T10" fmla="*/ 0 w 14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7" name="Freeform 101"/>
                <p:cNvSpPr>
                  <a:spLocks/>
                </p:cNvSpPr>
                <p:nvPr/>
              </p:nvSpPr>
              <p:spPr bwMode="auto">
                <a:xfrm>
                  <a:off x="4865" y="3491"/>
                  <a:ext cx="13" cy="8"/>
                </a:xfrm>
                <a:custGeom>
                  <a:avLst/>
                  <a:gdLst>
                    <a:gd name="T0" fmla="*/ 0 w 12"/>
                    <a:gd name="T1" fmla="*/ 163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163 h 7"/>
                    <a:gd name="T8" fmla="*/ 0 w 12"/>
                    <a:gd name="T9" fmla="*/ 163 h 7"/>
                    <a:gd name="T10" fmla="*/ 0 w 12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8" name="Freeform 102"/>
                <p:cNvSpPr>
                  <a:spLocks/>
                </p:cNvSpPr>
                <p:nvPr/>
              </p:nvSpPr>
              <p:spPr bwMode="auto">
                <a:xfrm>
                  <a:off x="4916" y="3491"/>
                  <a:ext cx="12" cy="8"/>
                </a:xfrm>
                <a:custGeom>
                  <a:avLst/>
                  <a:gdLst>
                    <a:gd name="T0" fmla="*/ 0 w 11"/>
                    <a:gd name="T1" fmla="*/ 163 h 7"/>
                    <a:gd name="T2" fmla="*/ 0 w 11"/>
                    <a:gd name="T3" fmla="*/ 0 h 7"/>
                    <a:gd name="T4" fmla="*/ 82 w 11"/>
                    <a:gd name="T5" fmla="*/ 0 h 7"/>
                    <a:gd name="T6" fmla="*/ 82 w 11"/>
                    <a:gd name="T7" fmla="*/ 163 h 7"/>
                    <a:gd name="T8" fmla="*/ 0 w 11"/>
                    <a:gd name="T9" fmla="*/ 163 h 7"/>
                    <a:gd name="T10" fmla="*/ 0 w 11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29" name="Freeform 103"/>
                <p:cNvSpPr>
                  <a:spLocks/>
                </p:cNvSpPr>
                <p:nvPr/>
              </p:nvSpPr>
              <p:spPr bwMode="auto">
                <a:xfrm>
                  <a:off x="4967" y="3491"/>
                  <a:ext cx="8" cy="8"/>
                </a:xfrm>
                <a:custGeom>
                  <a:avLst/>
                  <a:gdLst>
                    <a:gd name="T0" fmla="*/ 0 w 8"/>
                    <a:gd name="T1" fmla="*/ 163 h 7"/>
                    <a:gd name="T2" fmla="*/ 0 w 8"/>
                    <a:gd name="T3" fmla="*/ 0 h 7"/>
                    <a:gd name="T4" fmla="*/ 7 w 8"/>
                    <a:gd name="T5" fmla="*/ 0 h 7"/>
                    <a:gd name="T6" fmla="*/ 7 w 8"/>
                    <a:gd name="T7" fmla="*/ 163 h 7"/>
                    <a:gd name="T8" fmla="*/ 0 w 8"/>
                    <a:gd name="T9" fmla="*/ 163 h 7"/>
                    <a:gd name="T10" fmla="*/ 0 w 8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0" name="Freeform 104"/>
                <p:cNvSpPr>
                  <a:spLocks/>
                </p:cNvSpPr>
                <p:nvPr/>
              </p:nvSpPr>
              <p:spPr bwMode="auto">
                <a:xfrm>
                  <a:off x="5013" y="3491"/>
                  <a:ext cx="10" cy="8"/>
                </a:xfrm>
                <a:custGeom>
                  <a:avLst/>
                  <a:gdLst>
                    <a:gd name="T0" fmla="*/ 0 w 9"/>
                    <a:gd name="T1" fmla="*/ 163 h 7"/>
                    <a:gd name="T2" fmla="*/ 0 w 9"/>
                    <a:gd name="T3" fmla="*/ 0 h 7"/>
                    <a:gd name="T4" fmla="*/ 108 w 9"/>
                    <a:gd name="T5" fmla="*/ 0 h 7"/>
                    <a:gd name="T6" fmla="*/ 108 w 9"/>
                    <a:gd name="T7" fmla="*/ 163 h 7"/>
                    <a:gd name="T8" fmla="*/ 0 w 9"/>
                    <a:gd name="T9" fmla="*/ 163 h 7"/>
                    <a:gd name="T10" fmla="*/ 0 w 9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7"/>
                    <a:gd name="T20" fmla="*/ 9 w 9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1" name="Freeform 105"/>
                <p:cNvSpPr>
                  <a:spLocks/>
                </p:cNvSpPr>
                <p:nvPr/>
              </p:nvSpPr>
              <p:spPr bwMode="auto">
                <a:xfrm>
                  <a:off x="5072" y="3491"/>
                  <a:ext cx="10" cy="8"/>
                </a:xfrm>
                <a:custGeom>
                  <a:avLst/>
                  <a:gdLst>
                    <a:gd name="T0" fmla="*/ 0 w 9"/>
                    <a:gd name="T1" fmla="*/ 163 h 7"/>
                    <a:gd name="T2" fmla="*/ 0 w 9"/>
                    <a:gd name="T3" fmla="*/ 3 h 7"/>
                    <a:gd name="T4" fmla="*/ 0 w 9"/>
                    <a:gd name="T5" fmla="*/ 0 h 7"/>
                    <a:gd name="T6" fmla="*/ 108 w 9"/>
                    <a:gd name="T7" fmla="*/ 0 h 7"/>
                    <a:gd name="T8" fmla="*/ 108 w 9"/>
                    <a:gd name="T9" fmla="*/ 163 h 7"/>
                    <a:gd name="T10" fmla="*/ 0 w 9"/>
                    <a:gd name="T11" fmla="*/ 163 h 7"/>
                    <a:gd name="T12" fmla="*/ 0 w 9"/>
                    <a:gd name="T13" fmla="*/ 163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"/>
                    <a:gd name="T23" fmla="*/ 9 w 9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2" name="Freeform 106"/>
                <p:cNvSpPr>
                  <a:spLocks/>
                </p:cNvSpPr>
                <p:nvPr/>
              </p:nvSpPr>
              <p:spPr bwMode="auto">
                <a:xfrm>
                  <a:off x="5120" y="3491"/>
                  <a:ext cx="8" cy="8"/>
                </a:xfrm>
                <a:custGeom>
                  <a:avLst/>
                  <a:gdLst>
                    <a:gd name="T0" fmla="*/ 0 w 7"/>
                    <a:gd name="T1" fmla="*/ 163 h 7"/>
                    <a:gd name="T2" fmla="*/ 0 w 7"/>
                    <a:gd name="T3" fmla="*/ 0 h 7"/>
                    <a:gd name="T4" fmla="*/ 163 w 7"/>
                    <a:gd name="T5" fmla="*/ 0 h 7"/>
                    <a:gd name="T6" fmla="*/ 163 w 7"/>
                    <a:gd name="T7" fmla="*/ 163 h 7"/>
                    <a:gd name="T8" fmla="*/ 0 w 7"/>
                    <a:gd name="T9" fmla="*/ 163 h 7"/>
                    <a:gd name="T10" fmla="*/ 0 w 7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3" name="Freeform 107"/>
                <p:cNvSpPr>
                  <a:spLocks/>
                </p:cNvSpPr>
                <p:nvPr/>
              </p:nvSpPr>
              <p:spPr bwMode="auto">
                <a:xfrm>
                  <a:off x="5149" y="3491"/>
                  <a:ext cx="12" cy="13"/>
                </a:xfrm>
                <a:custGeom>
                  <a:avLst/>
                  <a:gdLst>
                    <a:gd name="T0" fmla="*/ 0 w 11"/>
                    <a:gd name="T1" fmla="*/ 0 h 12"/>
                    <a:gd name="T2" fmla="*/ 0 w 11"/>
                    <a:gd name="T3" fmla="*/ 3 h 12"/>
                    <a:gd name="T4" fmla="*/ 0 w 11"/>
                    <a:gd name="T5" fmla="*/ 52 h 12"/>
                    <a:gd name="T6" fmla="*/ 82 w 11"/>
                    <a:gd name="T7" fmla="*/ 80 h 12"/>
                    <a:gd name="T8" fmla="*/ 82 w 11"/>
                    <a:gd name="T9" fmla="*/ 3 h 12"/>
                    <a:gd name="T10" fmla="*/ 0 w 11"/>
                    <a:gd name="T11" fmla="*/ 0 h 12"/>
                    <a:gd name="T12" fmla="*/ 0 w 11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2"/>
                    <a:gd name="T23" fmla="*/ 11 w 11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2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0" y="11"/>
                      </a:lnTo>
                      <a:lnTo>
                        <a:pt x="10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4" name="Line 108"/>
                <p:cNvSpPr>
                  <a:spLocks noChangeShapeType="1"/>
                </p:cNvSpPr>
                <p:nvPr/>
              </p:nvSpPr>
              <p:spPr bwMode="auto">
                <a:xfrm>
                  <a:off x="1124" y="3726"/>
                  <a:ext cx="41" cy="0"/>
                </a:xfrm>
                <a:prstGeom prst="line">
                  <a:avLst/>
                </a:prstGeom>
                <a:noFill/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32835" name="Freeform 109"/>
                <p:cNvSpPr>
                  <a:spLocks/>
                </p:cNvSpPr>
                <p:nvPr/>
              </p:nvSpPr>
              <p:spPr bwMode="auto">
                <a:xfrm>
                  <a:off x="1028" y="3721"/>
                  <a:ext cx="12" cy="9"/>
                </a:xfrm>
                <a:custGeom>
                  <a:avLst/>
                  <a:gdLst>
                    <a:gd name="T0" fmla="*/ 0 w 11"/>
                    <a:gd name="T1" fmla="*/ 8 h 9"/>
                    <a:gd name="T2" fmla="*/ 0 w 11"/>
                    <a:gd name="T3" fmla="*/ 5 h 9"/>
                    <a:gd name="T4" fmla="*/ 0 w 11"/>
                    <a:gd name="T5" fmla="*/ 0 h 9"/>
                    <a:gd name="T6" fmla="*/ 82 w 11"/>
                    <a:gd name="T7" fmla="*/ 0 h 9"/>
                    <a:gd name="T8" fmla="*/ 82 w 11"/>
                    <a:gd name="T9" fmla="*/ 8 h 9"/>
                    <a:gd name="T10" fmla="*/ 0 w 11"/>
                    <a:gd name="T11" fmla="*/ 8 h 9"/>
                    <a:gd name="T12" fmla="*/ 0 w 11"/>
                    <a:gd name="T13" fmla="*/ 8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9"/>
                    <a:gd name="T23" fmla="*/ 11 w 11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9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6" name="Freeform 110"/>
                <p:cNvSpPr>
                  <a:spLocks/>
                </p:cNvSpPr>
                <p:nvPr/>
              </p:nvSpPr>
              <p:spPr bwMode="auto">
                <a:xfrm>
                  <a:off x="1073" y="3715"/>
                  <a:ext cx="14" cy="12"/>
                </a:xfrm>
                <a:custGeom>
                  <a:avLst/>
                  <a:gdLst>
                    <a:gd name="T0" fmla="*/ 0 w 13"/>
                    <a:gd name="T1" fmla="*/ 82 h 11"/>
                    <a:gd name="T2" fmla="*/ 0 w 13"/>
                    <a:gd name="T3" fmla="*/ 3 h 11"/>
                    <a:gd name="T4" fmla="*/ 72 w 13"/>
                    <a:gd name="T5" fmla="*/ 0 h 11"/>
                    <a:gd name="T6" fmla="*/ 72 w 13"/>
                    <a:gd name="T7" fmla="*/ 5 h 11"/>
                    <a:gd name="T8" fmla="*/ 0 w 13"/>
                    <a:gd name="T9" fmla="*/ 82 h 11"/>
                    <a:gd name="T10" fmla="*/ 0 w 13"/>
                    <a:gd name="T11" fmla="*/ 8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1"/>
                    <a:gd name="T20" fmla="*/ 13 w 13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1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12" y="0"/>
                      </a:lnTo>
                      <a:lnTo>
                        <a:pt x="12" y="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7" name="Freeform 111"/>
                <p:cNvSpPr>
                  <a:spLocks/>
                </p:cNvSpPr>
                <p:nvPr/>
              </p:nvSpPr>
              <p:spPr bwMode="auto">
                <a:xfrm>
                  <a:off x="1121" y="3708"/>
                  <a:ext cx="14" cy="12"/>
                </a:xfrm>
                <a:custGeom>
                  <a:avLst/>
                  <a:gdLst>
                    <a:gd name="T0" fmla="*/ 0 w 13"/>
                    <a:gd name="T1" fmla="*/ 82 h 11"/>
                    <a:gd name="T2" fmla="*/ 0 w 13"/>
                    <a:gd name="T3" fmla="*/ 3 h 11"/>
                    <a:gd name="T4" fmla="*/ 72 w 13"/>
                    <a:gd name="T5" fmla="*/ 0 h 11"/>
                    <a:gd name="T6" fmla="*/ 72 w 13"/>
                    <a:gd name="T7" fmla="*/ 63 h 11"/>
                    <a:gd name="T8" fmla="*/ 0 w 13"/>
                    <a:gd name="T9" fmla="*/ 82 h 11"/>
                    <a:gd name="T10" fmla="*/ 0 w 13"/>
                    <a:gd name="T11" fmla="*/ 8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1"/>
                    <a:gd name="T20" fmla="*/ 13 w 13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1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12" y="0"/>
                      </a:lnTo>
                      <a:lnTo>
                        <a:pt x="12" y="7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8" name="Freeform 112"/>
                <p:cNvSpPr>
                  <a:spLocks/>
                </p:cNvSpPr>
                <p:nvPr/>
              </p:nvSpPr>
              <p:spPr bwMode="auto">
                <a:xfrm>
                  <a:off x="1167" y="3702"/>
                  <a:ext cx="14" cy="10"/>
                </a:xfrm>
                <a:custGeom>
                  <a:avLst/>
                  <a:gdLst>
                    <a:gd name="T0" fmla="*/ 0 w 13"/>
                    <a:gd name="T1" fmla="*/ 9 h 10"/>
                    <a:gd name="T2" fmla="*/ 0 w 13"/>
                    <a:gd name="T3" fmla="*/ 2 h 10"/>
                    <a:gd name="T4" fmla="*/ 72 w 13"/>
                    <a:gd name="T5" fmla="*/ 0 h 10"/>
                    <a:gd name="T6" fmla="*/ 72 w 13"/>
                    <a:gd name="T7" fmla="*/ 6 h 10"/>
                    <a:gd name="T8" fmla="*/ 0 w 13"/>
                    <a:gd name="T9" fmla="*/ 9 h 10"/>
                    <a:gd name="T10" fmla="*/ 0 w 13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0"/>
                    <a:gd name="T20" fmla="*/ 13 w 13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0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39" name="Freeform 113"/>
                <p:cNvSpPr>
                  <a:spLocks/>
                </p:cNvSpPr>
                <p:nvPr/>
              </p:nvSpPr>
              <p:spPr bwMode="auto">
                <a:xfrm>
                  <a:off x="1217" y="3698"/>
                  <a:ext cx="15" cy="7"/>
                </a:xfrm>
                <a:custGeom>
                  <a:avLst/>
                  <a:gdLst>
                    <a:gd name="T0" fmla="*/ 0 w 14"/>
                    <a:gd name="T1" fmla="*/ 6 h 7"/>
                    <a:gd name="T2" fmla="*/ 0 w 14"/>
                    <a:gd name="T3" fmla="*/ 0 h 7"/>
                    <a:gd name="T4" fmla="*/ 71 w 14"/>
                    <a:gd name="T5" fmla="*/ 0 h 7"/>
                    <a:gd name="T6" fmla="*/ 71 w 14"/>
                    <a:gd name="T7" fmla="*/ 6 h 7"/>
                    <a:gd name="T8" fmla="*/ 0 w 14"/>
                    <a:gd name="T9" fmla="*/ 6 h 7"/>
                    <a:gd name="T10" fmla="*/ 0 w 14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0" name="Freeform 114"/>
                <p:cNvSpPr>
                  <a:spLocks/>
                </p:cNvSpPr>
                <p:nvPr/>
              </p:nvSpPr>
              <p:spPr bwMode="auto">
                <a:xfrm>
                  <a:off x="1263" y="3693"/>
                  <a:ext cx="15" cy="6"/>
                </a:xfrm>
                <a:custGeom>
                  <a:avLst/>
                  <a:gdLst>
                    <a:gd name="T0" fmla="*/ 0 w 14"/>
                    <a:gd name="T1" fmla="*/ 5 h 6"/>
                    <a:gd name="T2" fmla="*/ 0 w 14"/>
                    <a:gd name="T3" fmla="*/ 0 h 6"/>
                    <a:gd name="T4" fmla="*/ 71 w 14"/>
                    <a:gd name="T5" fmla="*/ 0 h 6"/>
                    <a:gd name="T6" fmla="*/ 71 w 14"/>
                    <a:gd name="T7" fmla="*/ 5 h 6"/>
                    <a:gd name="T8" fmla="*/ 0 w 14"/>
                    <a:gd name="T9" fmla="*/ 5 h 6"/>
                    <a:gd name="T10" fmla="*/ 0 w 14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6"/>
                    <a:gd name="T20" fmla="*/ 14 w 1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1" name="Freeform 115"/>
                <p:cNvSpPr>
                  <a:spLocks/>
                </p:cNvSpPr>
                <p:nvPr/>
              </p:nvSpPr>
              <p:spPr bwMode="auto">
                <a:xfrm>
                  <a:off x="1311" y="3684"/>
                  <a:ext cx="16" cy="10"/>
                </a:xfrm>
                <a:custGeom>
                  <a:avLst/>
                  <a:gdLst>
                    <a:gd name="T0" fmla="*/ 0 w 15"/>
                    <a:gd name="T1" fmla="*/ 108 h 9"/>
                    <a:gd name="T2" fmla="*/ 0 w 15"/>
                    <a:gd name="T3" fmla="*/ 0 h 9"/>
                    <a:gd name="T4" fmla="*/ 66 w 15"/>
                    <a:gd name="T5" fmla="*/ 0 h 9"/>
                    <a:gd name="T6" fmla="*/ 66 w 15"/>
                    <a:gd name="T7" fmla="*/ 108 h 9"/>
                    <a:gd name="T8" fmla="*/ 0 w 15"/>
                    <a:gd name="T9" fmla="*/ 108 h 9"/>
                    <a:gd name="T10" fmla="*/ 0 w 15"/>
                    <a:gd name="T11" fmla="*/ 108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9"/>
                    <a:gd name="T20" fmla="*/ 15 w 1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2" name="Freeform 116"/>
                <p:cNvSpPr>
                  <a:spLocks/>
                </p:cNvSpPr>
                <p:nvPr/>
              </p:nvSpPr>
              <p:spPr bwMode="auto">
                <a:xfrm>
                  <a:off x="1360" y="3677"/>
                  <a:ext cx="16" cy="10"/>
                </a:xfrm>
                <a:custGeom>
                  <a:avLst/>
                  <a:gdLst>
                    <a:gd name="T0" fmla="*/ 0 w 14"/>
                    <a:gd name="T1" fmla="*/ 9 h 10"/>
                    <a:gd name="T2" fmla="*/ 0 w 14"/>
                    <a:gd name="T3" fmla="*/ 3 h 10"/>
                    <a:gd name="T4" fmla="*/ 363 w 14"/>
                    <a:gd name="T5" fmla="*/ 0 h 10"/>
                    <a:gd name="T6" fmla="*/ 363 w 14"/>
                    <a:gd name="T7" fmla="*/ 7 h 10"/>
                    <a:gd name="T8" fmla="*/ 0 w 14"/>
                    <a:gd name="T9" fmla="*/ 9 h 10"/>
                    <a:gd name="T10" fmla="*/ 0 w 14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0"/>
                    <a:gd name="T20" fmla="*/ 14 w 14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0">
                      <a:moveTo>
                        <a:pt x="0" y="9"/>
                      </a:move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13" y="7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3" name="Freeform 117"/>
                <p:cNvSpPr>
                  <a:spLocks/>
                </p:cNvSpPr>
                <p:nvPr/>
              </p:nvSpPr>
              <p:spPr bwMode="auto">
                <a:xfrm>
                  <a:off x="1408" y="3671"/>
                  <a:ext cx="13" cy="10"/>
                </a:xfrm>
                <a:custGeom>
                  <a:avLst/>
                  <a:gdLst>
                    <a:gd name="T0" fmla="*/ 0 w 12"/>
                    <a:gd name="T1" fmla="*/ 9 h 10"/>
                    <a:gd name="T2" fmla="*/ 0 w 12"/>
                    <a:gd name="T3" fmla="*/ 4 h 10"/>
                    <a:gd name="T4" fmla="*/ 80 w 12"/>
                    <a:gd name="T5" fmla="*/ 0 h 10"/>
                    <a:gd name="T6" fmla="*/ 80 w 12"/>
                    <a:gd name="T7" fmla="*/ 6 h 10"/>
                    <a:gd name="T8" fmla="*/ 0 w 12"/>
                    <a:gd name="T9" fmla="*/ 9 h 10"/>
                    <a:gd name="T10" fmla="*/ 0 w 12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0"/>
                    <a:gd name="T20" fmla="*/ 12 w 12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0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4" name="Freeform 118"/>
                <p:cNvSpPr>
                  <a:spLocks/>
                </p:cNvSpPr>
                <p:nvPr/>
              </p:nvSpPr>
              <p:spPr bwMode="auto">
                <a:xfrm>
                  <a:off x="1457" y="3666"/>
                  <a:ext cx="14" cy="10"/>
                </a:xfrm>
                <a:custGeom>
                  <a:avLst/>
                  <a:gdLst>
                    <a:gd name="T0" fmla="*/ 0 w 13"/>
                    <a:gd name="T1" fmla="*/ 9 h 10"/>
                    <a:gd name="T2" fmla="*/ 0 w 13"/>
                    <a:gd name="T3" fmla="*/ 2 h 10"/>
                    <a:gd name="T4" fmla="*/ 72 w 13"/>
                    <a:gd name="T5" fmla="*/ 0 h 10"/>
                    <a:gd name="T6" fmla="*/ 72 w 13"/>
                    <a:gd name="T7" fmla="*/ 5 h 10"/>
                    <a:gd name="T8" fmla="*/ 0 w 13"/>
                    <a:gd name="T9" fmla="*/ 9 h 10"/>
                    <a:gd name="T10" fmla="*/ 0 w 13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0"/>
                    <a:gd name="T20" fmla="*/ 13 w 13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0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12" y="5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5" name="Freeform 119"/>
                <p:cNvSpPr>
                  <a:spLocks/>
                </p:cNvSpPr>
                <p:nvPr/>
              </p:nvSpPr>
              <p:spPr bwMode="auto">
                <a:xfrm>
                  <a:off x="1503" y="3657"/>
                  <a:ext cx="16" cy="12"/>
                </a:xfrm>
                <a:custGeom>
                  <a:avLst/>
                  <a:gdLst>
                    <a:gd name="T0" fmla="*/ 0 w 15"/>
                    <a:gd name="T1" fmla="*/ 82 h 11"/>
                    <a:gd name="T2" fmla="*/ 0 w 15"/>
                    <a:gd name="T3" fmla="*/ 4 h 11"/>
                    <a:gd name="T4" fmla="*/ 66 w 15"/>
                    <a:gd name="T5" fmla="*/ 0 h 11"/>
                    <a:gd name="T6" fmla="*/ 66 w 15"/>
                    <a:gd name="T7" fmla="*/ 69 h 11"/>
                    <a:gd name="T8" fmla="*/ 0 w 15"/>
                    <a:gd name="T9" fmla="*/ 82 h 11"/>
                    <a:gd name="T10" fmla="*/ 0 w 15"/>
                    <a:gd name="T11" fmla="*/ 8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1"/>
                    <a:gd name="T20" fmla="*/ 15 w 15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1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6" name="Freeform 120"/>
                <p:cNvSpPr>
                  <a:spLocks/>
                </p:cNvSpPr>
                <p:nvPr/>
              </p:nvSpPr>
              <p:spPr bwMode="auto">
                <a:xfrm>
                  <a:off x="1552" y="3655"/>
                  <a:ext cx="14" cy="8"/>
                </a:xfrm>
                <a:custGeom>
                  <a:avLst/>
                  <a:gdLst>
                    <a:gd name="T0" fmla="*/ 0 w 13"/>
                    <a:gd name="T1" fmla="*/ 163 h 7"/>
                    <a:gd name="T2" fmla="*/ 0 w 13"/>
                    <a:gd name="T3" fmla="*/ 0 h 7"/>
                    <a:gd name="T4" fmla="*/ 72 w 13"/>
                    <a:gd name="T5" fmla="*/ 0 h 7"/>
                    <a:gd name="T6" fmla="*/ 72 w 13"/>
                    <a:gd name="T7" fmla="*/ 163 h 7"/>
                    <a:gd name="T8" fmla="*/ 0 w 13"/>
                    <a:gd name="T9" fmla="*/ 163 h 7"/>
                    <a:gd name="T10" fmla="*/ 0 w 13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7"/>
                    <a:gd name="T20" fmla="*/ 13 w 13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7" name="Freeform 121"/>
                <p:cNvSpPr>
                  <a:spLocks/>
                </p:cNvSpPr>
                <p:nvPr/>
              </p:nvSpPr>
              <p:spPr bwMode="auto">
                <a:xfrm>
                  <a:off x="1599" y="3649"/>
                  <a:ext cx="15" cy="7"/>
                </a:xfrm>
                <a:custGeom>
                  <a:avLst/>
                  <a:gdLst>
                    <a:gd name="T0" fmla="*/ 0 w 14"/>
                    <a:gd name="T1" fmla="*/ 6 h 7"/>
                    <a:gd name="T2" fmla="*/ 0 w 14"/>
                    <a:gd name="T3" fmla="*/ 0 h 7"/>
                    <a:gd name="T4" fmla="*/ 71 w 14"/>
                    <a:gd name="T5" fmla="*/ 0 h 7"/>
                    <a:gd name="T6" fmla="*/ 71 w 14"/>
                    <a:gd name="T7" fmla="*/ 6 h 7"/>
                    <a:gd name="T8" fmla="*/ 0 w 14"/>
                    <a:gd name="T9" fmla="*/ 6 h 7"/>
                    <a:gd name="T10" fmla="*/ 0 w 14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8" name="Freeform 122"/>
                <p:cNvSpPr>
                  <a:spLocks/>
                </p:cNvSpPr>
                <p:nvPr/>
              </p:nvSpPr>
              <p:spPr bwMode="auto">
                <a:xfrm>
                  <a:off x="1648" y="3642"/>
                  <a:ext cx="15" cy="8"/>
                </a:xfrm>
                <a:custGeom>
                  <a:avLst/>
                  <a:gdLst>
                    <a:gd name="T0" fmla="*/ 0 w 14"/>
                    <a:gd name="T1" fmla="*/ 7 h 8"/>
                    <a:gd name="T2" fmla="*/ 0 w 14"/>
                    <a:gd name="T3" fmla="*/ 0 h 8"/>
                    <a:gd name="T4" fmla="*/ 71 w 14"/>
                    <a:gd name="T5" fmla="*/ 0 h 8"/>
                    <a:gd name="T6" fmla="*/ 71 w 14"/>
                    <a:gd name="T7" fmla="*/ 7 h 8"/>
                    <a:gd name="T8" fmla="*/ 0 w 14"/>
                    <a:gd name="T9" fmla="*/ 7 h 8"/>
                    <a:gd name="T10" fmla="*/ 0 w 14"/>
                    <a:gd name="T11" fmla="*/ 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8"/>
                    <a:gd name="T20" fmla="*/ 14 w 1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9" name="Freeform 123"/>
                <p:cNvSpPr>
                  <a:spLocks/>
                </p:cNvSpPr>
                <p:nvPr/>
              </p:nvSpPr>
              <p:spPr bwMode="auto">
                <a:xfrm>
                  <a:off x="1791" y="3621"/>
                  <a:ext cx="15" cy="13"/>
                </a:xfrm>
                <a:custGeom>
                  <a:avLst/>
                  <a:gdLst>
                    <a:gd name="T0" fmla="*/ 0 w 14"/>
                    <a:gd name="T1" fmla="*/ 80 h 12"/>
                    <a:gd name="T2" fmla="*/ 0 w 14"/>
                    <a:gd name="T3" fmla="*/ 5 h 12"/>
                    <a:gd name="T4" fmla="*/ 71 w 14"/>
                    <a:gd name="T5" fmla="*/ 0 h 12"/>
                    <a:gd name="T6" fmla="*/ 71 w 14"/>
                    <a:gd name="T7" fmla="*/ 52 h 12"/>
                    <a:gd name="T8" fmla="*/ 0 w 14"/>
                    <a:gd name="T9" fmla="*/ 80 h 12"/>
                    <a:gd name="T10" fmla="*/ 0 w 14"/>
                    <a:gd name="T11" fmla="*/ 8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2"/>
                    <a:gd name="T20" fmla="*/ 14 w 14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2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0" name="Freeform 124"/>
                <p:cNvSpPr>
                  <a:spLocks/>
                </p:cNvSpPr>
                <p:nvPr/>
              </p:nvSpPr>
              <p:spPr bwMode="auto">
                <a:xfrm>
                  <a:off x="1838" y="3616"/>
                  <a:ext cx="16" cy="11"/>
                </a:xfrm>
                <a:custGeom>
                  <a:avLst/>
                  <a:gdLst>
                    <a:gd name="T0" fmla="*/ 0 w 15"/>
                    <a:gd name="T1" fmla="*/ 10 h 11"/>
                    <a:gd name="T2" fmla="*/ 0 w 15"/>
                    <a:gd name="T3" fmla="*/ 1 h 11"/>
                    <a:gd name="T4" fmla="*/ 66 w 15"/>
                    <a:gd name="T5" fmla="*/ 0 h 11"/>
                    <a:gd name="T6" fmla="*/ 66 w 15"/>
                    <a:gd name="T7" fmla="*/ 5 h 11"/>
                    <a:gd name="T8" fmla="*/ 0 w 15"/>
                    <a:gd name="T9" fmla="*/ 10 h 11"/>
                    <a:gd name="T10" fmla="*/ 0 w 15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1"/>
                    <a:gd name="T20" fmla="*/ 15 w 15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1">
                      <a:moveTo>
                        <a:pt x="0" y="10"/>
                      </a:moveTo>
                      <a:lnTo>
                        <a:pt x="0" y="1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1" name="Freeform 125"/>
                <p:cNvSpPr>
                  <a:spLocks/>
                </p:cNvSpPr>
                <p:nvPr/>
              </p:nvSpPr>
              <p:spPr bwMode="auto">
                <a:xfrm>
                  <a:off x="1886" y="3611"/>
                  <a:ext cx="15" cy="7"/>
                </a:xfrm>
                <a:custGeom>
                  <a:avLst/>
                  <a:gdLst>
                    <a:gd name="T0" fmla="*/ 0 w 14"/>
                    <a:gd name="T1" fmla="*/ 6 h 7"/>
                    <a:gd name="T2" fmla="*/ 0 w 14"/>
                    <a:gd name="T3" fmla="*/ 0 h 7"/>
                    <a:gd name="T4" fmla="*/ 71 w 14"/>
                    <a:gd name="T5" fmla="*/ 0 h 7"/>
                    <a:gd name="T6" fmla="*/ 71 w 14"/>
                    <a:gd name="T7" fmla="*/ 6 h 7"/>
                    <a:gd name="T8" fmla="*/ 0 w 14"/>
                    <a:gd name="T9" fmla="*/ 6 h 7"/>
                    <a:gd name="T10" fmla="*/ 0 w 14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2" name="Freeform 126"/>
                <p:cNvSpPr>
                  <a:spLocks/>
                </p:cNvSpPr>
                <p:nvPr/>
              </p:nvSpPr>
              <p:spPr bwMode="auto">
                <a:xfrm>
                  <a:off x="1936" y="3603"/>
                  <a:ext cx="15" cy="9"/>
                </a:xfrm>
                <a:custGeom>
                  <a:avLst/>
                  <a:gdLst>
                    <a:gd name="T0" fmla="*/ 0 w 14"/>
                    <a:gd name="T1" fmla="*/ 135 h 8"/>
                    <a:gd name="T2" fmla="*/ 0 w 14"/>
                    <a:gd name="T3" fmla="*/ 0 h 8"/>
                    <a:gd name="T4" fmla="*/ 71 w 14"/>
                    <a:gd name="T5" fmla="*/ 0 h 8"/>
                    <a:gd name="T6" fmla="*/ 71 w 14"/>
                    <a:gd name="T7" fmla="*/ 135 h 8"/>
                    <a:gd name="T8" fmla="*/ 0 w 14"/>
                    <a:gd name="T9" fmla="*/ 135 h 8"/>
                    <a:gd name="T10" fmla="*/ 0 w 14"/>
                    <a:gd name="T11" fmla="*/ 13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8"/>
                    <a:gd name="T20" fmla="*/ 14 w 1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3" name="Freeform 127"/>
                <p:cNvSpPr>
                  <a:spLocks/>
                </p:cNvSpPr>
                <p:nvPr/>
              </p:nvSpPr>
              <p:spPr bwMode="auto">
                <a:xfrm>
                  <a:off x="1982" y="3597"/>
                  <a:ext cx="13" cy="8"/>
                </a:xfrm>
                <a:custGeom>
                  <a:avLst/>
                  <a:gdLst>
                    <a:gd name="T0" fmla="*/ 0 w 12"/>
                    <a:gd name="T1" fmla="*/ 163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163 h 7"/>
                    <a:gd name="T8" fmla="*/ 0 w 12"/>
                    <a:gd name="T9" fmla="*/ 163 h 7"/>
                    <a:gd name="T10" fmla="*/ 0 w 12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4" name="Freeform 128"/>
                <p:cNvSpPr>
                  <a:spLocks/>
                </p:cNvSpPr>
                <p:nvPr/>
              </p:nvSpPr>
              <p:spPr bwMode="auto">
                <a:xfrm>
                  <a:off x="2031" y="3591"/>
                  <a:ext cx="14" cy="11"/>
                </a:xfrm>
                <a:custGeom>
                  <a:avLst/>
                  <a:gdLst>
                    <a:gd name="T0" fmla="*/ 0 w 13"/>
                    <a:gd name="T1" fmla="*/ 10 h 11"/>
                    <a:gd name="T2" fmla="*/ 0 w 13"/>
                    <a:gd name="T3" fmla="*/ 4 h 11"/>
                    <a:gd name="T4" fmla="*/ 72 w 13"/>
                    <a:gd name="T5" fmla="*/ 0 h 11"/>
                    <a:gd name="T6" fmla="*/ 72 w 13"/>
                    <a:gd name="T7" fmla="*/ 6 h 11"/>
                    <a:gd name="T8" fmla="*/ 0 w 13"/>
                    <a:gd name="T9" fmla="*/ 10 h 11"/>
                    <a:gd name="T10" fmla="*/ 0 w 13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1"/>
                    <a:gd name="T20" fmla="*/ 13 w 13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1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5" name="Freeform 129"/>
                <p:cNvSpPr>
                  <a:spLocks/>
                </p:cNvSpPr>
                <p:nvPr/>
              </p:nvSpPr>
              <p:spPr bwMode="auto">
                <a:xfrm>
                  <a:off x="2077" y="3585"/>
                  <a:ext cx="16" cy="11"/>
                </a:xfrm>
                <a:custGeom>
                  <a:avLst/>
                  <a:gdLst>
                    <a:gd name="T0" fmla="*/ 0 w 15"/>
                    <a:gd name="T1" fmla="*/ 10 h 11"/>
                    <a:gd name="T2" fmla="*/ 0 w 15"/>
                    <a:gd name="T3" fmla="*/ 3 h 11"/>
                    <a:gd name="T4" fmla="*/ 66 w 15"/>
                    <a:gd name="T5" fmla="*/ 0 h 11"/>
                    <a:gd name="T6" fmla="*/ 66 w 15"/>
                    <a:gd name="T7" fmla="*/ 6 h 11"/>
                    <a:gd name="T8" fmla="*/ 0 w 15"/>
                    <a:gd name="T9" fmla="*/ 10 h 11"/>
                    <a:gd name="T10" fmla="*/ 0 w 15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1"/>
                    <a:gd name="T20" fmla="*/ 15 w 15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1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14" y="0"/>
                      </a:lnTo>
                      <a:lnTo>
                        <a:pt x="14" y="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6" name="Freeform 130"/>
                <p:cNvSpPr>
                  <a:spLocks/>
                </p:cNvSpPr>
                <p:nvPr/>
              </p:nvSpPr>
              <p:spPr bwMode="auto">
                <a:xfrm>
                  <a:off x="2126" y="3578"/>
                  <a:ext cx="11" cy="11"/>
                </a:xfrm>
                <a:custGeom>
                  <a:avLst/>
                  <a:gdLst>
                    <a:gd name="T0" fmla="*/ 0 w 10"/>
                    <a:gd name="T1" fmla="*/ 10 h 11"/>
                    <a:gd name="T2" fmla="*/ 0 w 10"/>
                    <a:gd name="T3" fmla="*/ 5 h 11"/>
                    <a:gd name="T4" fmla="*/ 97 w 10"/>
                    <a:gd name="T5" fmla="*/ 0 h 11"/>
                    <a:gd name="T6" fmla="*/ 97 w 10"/>
                    <a:gd name="T7" fmla="*/ 7 h 11"/>
                    <a:gd name="T8" fmla="*/ 0 w 10"/>
                    <a:gd name="T9" fmla="*/ 10 h 11"/>
                    <a:gd name="T10" fmla="*/ 0 w 10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1"/>
                    <a:gd name="T20" fmla="*/ 10 w 10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1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9" y="7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7" name="Freeform 131"/>
                <p:cNvSpPr>
                  <a:spLocks/>
                </p:cNvSpPr>
                <p:nvPr/>
              </p:nvSpPr>
              <p:spPr bwMode="auto">
                <a:xfrm>
                  <a:off x="2174" y="3574"/>
                  <a:ext cx="9" cy="10"/>
                </a:xfrm>
                <a:custGeom>
                  <a:avLst/>
                  <a:gdLst>
                    <a:gd name="T0" fmla="*/ 0 w 8"/>
                    <a:gd name="T1" fmla="*/ 108 h 9"/>
                    <a:gd name="T2" fmla="*/ 0 w 8"/>
                    <a:gd name="T3" fmla="*/ 0 h 9"/>
                    <a:gd name="T4" fmla="*/ 135 w 8"/>
                    <a:gd name="T5" fmla="*/ 0 h 9"/>
                    <a:gd name="T6" fmla="*/ 135 w 8"/>
                    <a:gd name="T7" fmla="*/ 108 h 9"/>
                    <a:gd name="T8" fmla="*/ 0 w 8"/>
                    <a:gd name="T9" fmla="*/ 108 h 9"/>
                    <a:gd name="T10" fmla="*/ 0 w 8"/>
                    <a:gd name="T11" fmla="*/ 108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9"/>
                    <a:gd name="T20" fmla="*/ 8 w 8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8" name="Freeform 132"/>
                <p:cNvSpPr>
                  <a:spLocks/>
                </p:cNvSpPr>
                <p:nvPr/>
              </p:nvSpPr>
              <p:spPr bwMode="auto">
                <a:xfrm>
                  <a:off x="2222" y="3568"/>
                  <a:ext cx="10" cy="7"/>
                </a:xfrm>
                <a:custGeom>
                  <a:avLst/>
                  <a:gdLst>
                    <a:gd name="T0" fmla="*/ 0 w 9"/>
                    <a:gd name="T1" fmla="*/ 6 h 7"/>
                    <a:gd name="T2" fmla="*/ 0 w 9"/>
                    <a:gd name="T3" fmla="*/ 0 h 7"/>
                    <a:gd name="T4" fmla="*/ 108 w 9"/>
                    <a:gd name="T5" fmla="*/ 0 h 7"/>
                    <a:gd name="T6" fmla="*/ 108 w 9"/>
                    <a:gd name="T7" fmla="*/ 6 h 7"/>
                    <a:gd name="T8" fmla="*/ 0 w 9"/>
                    <a:gd name="T9" fmla="*/ 6 h 7"/>
                    <a:gd name="T10" fmla="*/ 0 w 9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7"/>
                    <a:gd name="T20" fmla="*/ 9 w 9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9" name="Freeform 133"/>
                <p:cNvSpPr>
                  <a:spLocks/>
                </p:cNvSpPr>
                <p:nvPr/>
              </p:nvSpPr>
              <p:spPr bwMode="auto">
                <a:xfrm>
                  <a:off x="2267" y="3562"/>
                  <a:ext cx="13" cy="7"/>
                </a:xfrm>
                <a:custGeom>
                  <a:avLst/>
                  <a:gdLst>
                    <a:gd name="T0" fmla="*/ 0 w 12"/>
                    <a:gd name="T1" fmla="*/ 6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6 h 7"/>
                    <a:gd name="T8" fmla="*/ 0 w 12"/>
                    <a:gd name="T9" fmla="*/ 6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0" name="Freeform 134"/>
                <p:cNvSpPr>
                  <a:spLocks/>
                </p:cNvSpPr>
                <p:nvPr/>
              </p:nvSpPr>
              <p:spPr bwMode="auto">
                <a:xfrm>
                  <a:off x="2316" y="3555"/>
                  <a:ext cx="12" cy="8"/>
                </a:xfrm>
                <a:custGeom>
                  <a:avLst/>
                  <a:gdLst>
                    <a:gd name="T0" fmla="*/ 0 w 11"/>
                    <a:gd name="T1" fmla="*/ 7 h 8"/>
                    <a:gd name="T2" fmla="*/ 0 w 11"/>
                    <a:gd name="T3" fmla="*/ 0 h 8"/>
                    <a:gd name="T4" fmla="*/ 82 w 11"/>
                    <a:gd name="T5" fmla="*/ 0 h 8"/>
                    <a:gd name="T6" fmla="*/ 82 w 11"/>
                    <a:gd name="T7" fmla="*/ 7 h 8"/>
                    <a:gd name="T8" fmla="*/ 0 w 11"/>
                    <a:gd name="T9" fmla="*/ 7 h 8"/>
                    <a:gd name="T10" fmla="*/ 0 w 11"/>
                    <a:gd name="T11" fmla="*/ 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8"/>
                    <a:gd name="T20" fmla="*/ 11 w 11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1" name="Freeform 135"/>
                <p:cNvSpPr>
                  <a:spLocks/>
                </p:cNvSpPr>
                <p:nvPr/>
              </p:nvSpPr>
              <p:spPr bwMode="auto">
                <a:xfrm>
                  <a:off x="2365" y="3547"/>
                  <a:ext cx="10" cy="13"/>
                </a:xfrm>
                <a:custGeom>
                  <a:avLst/>
                  <a:gdLst>
                    <a:gd name="T0" fmla="*/ 0 w 9"/>
                    <a:gd name="T1" fmla="*/ 80 h 12"/>
                    <a:gd name="T2" fmla="*/ 0 w 9"/>
                    <a:gd name="T3" fmla="*/ 4 h 12"/>
                    <a:gd name="T4" fmla="*/ 108 w 9"/>
                    <a:gd name="T5" fmla="*/ 0 h 12"/>
                    <a:gd name="T6" fmla="*/ 108 w 9"/>
                    <a:gd name="T7" fmla="*/ 58 h 12"/>
                    <a:gd name="T8" fmla="*/ 0 w 9"/>
                    <a:gd name="T9" fmla="*/ 80 h 12"/>
                    <a:gd name="T10" fmla="*/ 0 w 9"/>
                    <a:gd name="T11" fmla="*/ 8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2"/>
                    <a:gd name="T20" fmla="*/ 9 w 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2">
                      <a:moveTo>
                        <a:pt x="0" y="11"/>
                      </a:move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2" name="Freeform 136"/>
                <p:cNvSpPr>
                  <a:spLocks/>
                </p:cNvSpPr>
                <p:nvPr/>
              </p:nvSpPr>
              <p:spPr bwMode="auto">
                <a:xfrm>
                  <a:off x="2413" y="3541"/>
                  <a:ext cx="11" cy="12"/>
                </a:xfrm>
                <a:custGeom>
                  <a:avLst/>
                  <a:gdLst>
                    <a:gd name="T0" fmla="*/ 0 w 10"/>
                    <a:gd name="T1" fmla="*/ 82 h 11"/>
                    <a:gd name="T2" fmla="*/ 0 w 10"/>
                    <a:gd name="T3" fmla="*/ 3 h 11"/>
                    <a:gd name="T4" fmla="*/ 97 w 10"/>
                    <a:gd name="T5" fmla="*/ 0 h 11"/>
                    <a:gd name="T6" fmla="*/ 97 w 10"/>
                    <a:gd name="T7" fmla="*/ 58 h 11"/>
                    <a:gd name="T8" fmla="*/ 0 w 10"/>
                    <a:gd name="T9" fmla="*/ 82 h 11"/>
                    <a:gd name="T10" fmla="*/ 0 w 10"/>
                    <a:gd name="T11" fmla="*/ 8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1"/>
                    <a:gd name="T20" fmla="*/ 10 w 10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1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3" name="Freeform 137"/>
                <p:cNvSpPr>
                  <a:spLocks/>
                </p:cNvSpPr>
                <p:nvPr/>
              </p:nvSpPr>
              <p:spPr bwMode="auto">
                <a:xfrm>
                  <a:off x="2459" y="3535"/>
                  <a:ext cx="12" cy="10"/>
                </a:xfrm>
                <a:custGeom>
                  <a:avLst/>
                  <a:gdLst>
                    <a:gd name="T0" fmla="*/ 0 w 11"/>
                    <a:gd name="T1" fmla="*/ 9 h 10"/>
                    <a:gd name="T2" fmla="*/ 0 w 11"/>
                    <a:gd name="T3" fmla="*/ 2 h 10"/>
                    <a:gd name="T4" fmla="*/ 82 w 11"/>
                    <a:gd name="T5" fmla="*/ 0 h 10"/>
                    <a:gd name="T6" fmla="*/ 82 w 11"/>
                    <a:gd name="T7" fmla="*/ 6 h 10"/>
                    <a:gd name="T8" fmla="*/ 0 w 11"/>
                    <a:gd name="T9" fmla="*/ 9 h 10"/>
                    <a:gd name="T10" fmla="*/ 0 w 11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0"/>
                    <a:gd name="T20" fmla="*/ 11 w 11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0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4" name="Freeform 138"/>
                <p:cNvSpPr>
                  <a:spLocks/>
                </p:cNvSpPr>
                <p:nvPr/>
              </p:nvSpPr>
              <p:spPr bwMode="auto">
                <a:xfrm>
                  <a:off x="2510" y="3531"/>
                  <a:ext cx="9" cy="7"/>
                </a:xfrm>
                <a:custGeom>
                  <a:avLst/>
                  <a:gdLst>
                    <a:gd name="T0" fmla="*/ 0 w 8"/>
                    <a:gd name="T1" fmla="*/ 6 h 7"/>
                    <a:gd name="T2" fmla="*/ 0 w 8"/>
                    <a:gd name="T3" fmla="*/ 0 h 7"/>
                    <a:gd name="T4" fmla="*/ 135 w 8"/>
                    <a:gd name="T5" fmla="*/ 0 h 7"/>
                    <a:gd name="T6" fmla="*/ 135 w 8"/>
                    <a:gd name="T7" fmla="*/ 6 h 7"/>
                    <a:gd name="T8" fmla="*/ 0 w 8"/>
                    <a:gd name="T9" fmla="*/ 6 h 7"/>
                    <a:gd name="T10" fmla="*/ 0 w 8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5" name="Freeform 139"/>
                <p:cNvSpPr>
                  <a:spLocks/>
                </p:cNvSpPr>
                <p:nvPr/>
              </p:nvSpPr>
              <p:spPr bwMode="auto">
                <a:xfrm>
                  <a:off x="2556" y="3524"/>
                  <a:ext cx="10" cy="8"/>
                </a:xfrm>
                <a:custGeom>
                  <a:avLst/>
                  <a:gdLst>
                    <a:gd name="T0" fmla="*/ 0 w 9"/>
                    <a:gd name="T1" fmla="*/ 7 h 8"/>
                    <a:gd name="T2" fmla="*/ 0 w 9"/>
                    <a:gd name="T3" fmla="*/ 0 h 8"/>
                    <a:gd name="T4" fmla="*/ 108 w 9"/>
                    <a:gd name="T5" fmla="*/ 0 h 8"/>
                    <a:gd name="T6" fmla="*/ 108 w 9"/>
                    <a:gd name="T7" fmla="*/ 7 h 8"/>
                    <a:gd name="T8" fmla="*/ 0 w 9"/>
                    <a:gd name="T9" fmla="*/ 7 h 8"/>
                    <a:gd name="T10" fmla="*/ 0 w 9"/>
                    <a:gd name="T11" fmla="*/ 7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6" name="Freeform 140"/>
                <p:cNvSpPr>
                  <a:spLocks/>
                </p:cNvSpPr>
                <p:nvPr/>
              </p:nvSpPr>
              <p:spPr bwMode="auto">
                <a:xfrm>
                  <a:off x="2605" y="3517"/>
                  <a:ext cx="11" cy="8"/>
                </a:xfrm>
                <a:custGeom>
                  <a:avLst/>
                  <a:gdLst>
                    <a:gd name="T0" fmla="*/ 0 w 10"/>
                    <a:gd name="T1" fmla="*/ 163 h 7"/>
                    <a:gd name="T2" fmla="*/ 0 w 10"/>
                    <a:gd name="T3" fmla="*/ 0 h 7"/>
                    <a:gd name="T4" fmla="*/ 97 w 10"/>
                    <a:gd name="T5" fmla="*/ 0 h 7"/>
                    <a:gd name="T6" fmla="*/ 97 w 10"/>
                    <a:gd name="T7" fmla="*/ 163 h 7"/>
                    <a:gd name="T8" fmla="*/ 0 w 10"/>
                    <a:gd name="T9" fmla="*/ 163 h 7"/>
                    <a:gd name="T10" fmla="*/ 0 w 10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7" name="Freeform 141"/>
                <p:cNvSpPr>
                  <a:spLocks/>
                </p:cNvSpPr>
                <p:nvPr/>
              </p:nvSpPr>
              <p:spPr bwMode="auto">
                <a:xfrm>
                  <a:off x="2651" y="3512"/>
                  <a:ext cx="13" cy="6"/>
                </a:xfrm>
                <a:custGeom>
                  <a:avLst/>
                  <a:gdLst>
                    <a:gd name="T0" fmla="*/ 0 w 12"/>
                    <a:gd name="T1" fmla="*/ 5 h 6"/>
                    <a:gd name="T2" fmla="*/ 0 w 12"/>
                    <a:gd name="T3" fmla="*/ 0 h 6"/>
                    <a:gd name="T4" fmla="*/ 80 w 12"/>
                    <a:gd name="T5" fmla="*/ 0 h 6"/>
                    <a:gd name="T6" fmla="*/ 80 w 12"/>
                    <a:gd name="T7" fmla="*/ 5 h 6"/>
                    <a:gd name="T8" fmla="*/ 0 w 12"/>
                    <a:gd name="T9" fmla="*/ 5 h 6"/>
                    <a:gd name="T10" fmla="*/ 0 w 12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6"/>
                    <a:gd name="T20" fmla="*/ 12 w 12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8" name="Freeform 142"/>
                <p:cNvSpPr>
                  <a:spLocks/>
                </p:cNvSpPr>
                <p:nvPr/>
              </p:nvSpPr>
              <p:spPr bwMode="auto">
                <a:xfrm>
                  <a:off x="2700" y="3504"/>
                  <a:ext cx="10" cy="11"/>
                </a:xfrm>
                <a:custGeom>
                  <a:avLst/>
                  <a:gdLst>
                    <a:gd name="T0" fmla="*/ 0 w 9"/>
                    <a:gd name="T1" fmla="*/ 10 h 11"/>
                    <a:gd name="T2" fmla="*/ 0 w 9"/>
                    <a:gd name="T3" fmla="*/ 4 h 11"/>
                    <a:gd name="T4" fmla="*/ 108 w 9"/>
                    <a:gd name="T5" fmla="*/ 0 h 11"/>
                    <a:gd name="T6" fmla="*/ 108 w 9"/>
                    <a:gd name="T7" fmla="*/ 8 h 11"/>
                    <a:gd name="T8" fmla="*/ 0 w 9"/>
                    <a:gd name="T9" fmla="*/ 10 h 11"/>
                    <a:gd name="T10" fmla="*/ 0 w 9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1"/>
                    <a:gd name="T20" fmla="*/ 9 w 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1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69" name="Freeform 143"/>
                <p:cNvSpPr>
                  <a:spLocks/>
                </p:cNvSpPr>
                <p:nvPr/>
              </p:nvSpPr>
              <p:spPr bwMode="auto">
                <a:xfrm>
                  <a:off x="2747" y="3498"/>
                  <a:ext cx="11" cy="11"/>
                </a:xfrm>
                <a:custGeom>
                  <a:avLst/>
                  <a:gdLst>
                    <a:gd name="T0" fmla="*/ 0 w 10"/>
                    <a:gd name="T1" fmla="*/ 10 h 11"/>
                    <a:gd name="T2" fmla="*/ 0 w 10"/>
                    <a:gd name="T3" fmla="*/ 5 h 11"/>
                    <a:gd name="T4" fmla="*/ 97 w 10"/>
                    <a:gd name="T5" fmla="*/ 0 h 11"/>
                    <a:gd name="T6" fmla="*/ 97 w 10"/>
                    <a:gd name="T7" fmla="*/ 6 h 11"/>
                    <a:gd name="T8" fmla="*/ 0 w 10"/>
                    <a:gd name="T9" fmla="*/ 10 h 11"/>
                    <a:gd name="T10" fmla="*/ 0 w 10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1"/>
                    <a:gd name="T20" fmla="*/ 10 w 10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1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0" name="Freeform 144"/>
                <p:cNvSpPr>
                  <a:spLocks/>
                </p:cNvSpPr>
                <p:nvPr/>
              </p:nvSpPr>
              <p:spPr bwMode="auto">
                <a:xfrm>
                  <a:off x="2795" y="3491"/>
                  <a:ext cx="11" cy="13"/>
                </a:xfrm>
                <a:custGeom>
                  <a:avLst/>
                  <a:gdLst>
                    <a:gd name="T0" fmla="*/ 0 w 10"/>
                    <a:gd name="T1" fmla="*/ 80 h 12"/>
                    <a:gd name="T2" fmla="*/ 0 w 10"/>
                    <a:gd name="T3" fmla="*/ 3 h 12"/>
                    <a:gd name="T4" fmla="*/ 97 w 10"/>
                    <a:gd name="T5" fmla="*/ 0 h 12"/>
                    <a:gd name="T6" fmla="*/ 97 w 10"/>
                    <a:gd name="T7" fmla="*/ 52 h 12"/>
                    <a:gd name="T8" fmla="*/ 0 w 10"/>
                    <a:gd name="T9" fmla="*/ 80 h 12"/>
                    <a:gd name="T10" fmla="*/ 0 w 10"/>
                    <a:gd name="T11" fmla="*/ 8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2"/>
                    <a:gd name="T20" fmla="*/ 10 w 10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2">
                      <a:moveTo>
                        <a:pt x="0" y="11"/>
                      </a:moveTo>
                      <a:lnTo>
                        <a:pt x="0" y="3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1" name="Freeform 145"/>
                <p:cNvSpPr>
                  <a:spLocks/>
                </p:cNvSpPr>
                <p:nvPr/>
              </p:nvSpPr>
              <p:spPr bwMode="auto">
                <a:xfrm>
                  <a:off x="2844" y="3488"/>
                  <a:ext cx="11" cy="8"/>
                </a:xfrm>
                <a:custGeom>
                  <a:avLst/>
                  <a:gdLst>
                    <a:gd name="T0" fmla="*/ 0 w 11"/>
                    <a:gd name="T1" fmla="*/ 163 h 7"/>
                    <a:gd name="T2" fmla="*/ 0 w 11"/>
                    <a:gd name="T3" fmla="*/ 0 h 7"/>
                    <a:gd name="T4" fmla="*/ 10 w 11"/>
                    <a:gd name="T5" fmla="*/ 0 h 7"/>
                    <a:gd name="T6" fmla="*/ 10 w 11"/>
                    <a:gd name="T7" fmla="*/ 163 h 7"/>
                    <a:gd name="T8" fmla="*/ 0 w 11"/>
                    <a:gd name="T9" fmla="*/ 163 h 7"/>
                    <a:gd name="T10" fmla="*/ 0 w 11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2" name="Freeform 146"/>
                <p:cNvSpPr>
                  <a:spLocks/>
                </p:cNvSpPr>
                <p:nvPr/>
              </p:nvSpPr>
              <p:spPr bwMode="auto">
                <a:xfrm>
                  <a:off x="2890" y="3482"/>
                  <a:ext cx="11" cy="7"/>
                </a:xfrm>
                <a:custGeom>
                  <a:avLst/>
                  <a:gdLst>
                    <a:gd name="T0" fmla="*/ 0 w 10"/>
                    <a:gd name="T1" fmla="*/ 6 h 7"/>
                    <a:gd name="T2" fmla="*/ 0 w 10"/>
                    <a:gd name="T3" fmla="*/ 0 h 7"/>
                    <a:gd name="T4" fmla="*/ 97 w 10"/>
                    <a:gd name="T5" fmla="*/ 0 h 7"/>
                    <a:gd name="T6" fmla="*/ 97 w 10"/>
                    <a:gd name="T7" fmla="*/ 6 h 7"/>
                    <a:gd name="T8" fmla="*/ 0 w 10"/>
                    <a:gd name="T9" fmla="*/ 6 h 7"/>
                    <a:gd name="T10" fmla="*/ 0 w 10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3" name="Freeform 147"/>
                <p:cNvSpPr>
                  <a:spLocks/>
                </p:cNvSpPr>
                <p:nvPr/>
              </p:nvSpPr>
              <p:spPr bwMode="auto">
                <a:xfrm>
                  <a:off x="2872" y="3479"/>
                  <a:ext cx="9" cy="6"/>
                </a:xfrm>
                <a:custGeom>
                  <a:avLst/>
                  <a:gdLst>
                    <a:gd name="T0" fmla="*/ 0 w 9"/>
                    <a:gd name="T1" fmla="*/ 5 h 6"/>
                    <a:gd name="T2" fmla="*/ 0 w 9"/>
                    <a:gd name="T3" fmla="*/ 3 h 6"/>
                    <a:gd name="T4" fmla="*/ 0 w 9"/>
                    <a:gd name="T5" fmla="*/ 0 h 6"/>
                    <a:gd name="T6" fmla="*/ 8 w 9"/>
                    <a:gd name="T7" fmla="*/ 0 h 6"/>
                    <a:gd name="T8" fmla="*/ 8 w 9"/>
                    <a:gd name="T9" fmla="*/ 5 h 6"/>
                    <a:gd name="T10" fmla="*/ 0 w 9"/>
                    <a:gd name="T11" fmla="*/ 5 h 6"/>
                    <a:gd name="T12" fmla="*/ 0 w 9"/>
                    <a:gd name="T13" fmla="*/ 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6"/>
                    <a:gd name="T23" fmla="*/ 9 w 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6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4" name="Freeform 148"/>
                <p:cNvSpPr>
                  <a:spLocks/>
                </p:cNvSpPr>
                <p:nvPr/>
              </p:nvSpPr>
              <p:spPr bwMode="auto">
                <a:xfrm>
                  <a:off x="2918" y="3479"/>
                  <a:ext cx="11" cy="6"/>
                </a:xfrm>
                <a:custGeom>
                  <a:avLst/>
                  <a:gdLst>
                    <a:gd name="T0" fmla="*/ 0 w 10"/>
                    <a:gd name="T1" fmla="*/ 5 h 6"/>
                    <a:gd name="T2" fmla="*/ 0 w 10"/>
                    <a:gd name="T3" fmla="*/ 0 h 6"/>
                    <a:gd name="T4" fmla="*/ 97 w 10"/>
                    <a:gd name="T5" fmla="*/ 0 h 6"/>
                    <a:gd name="T6" fmla="*/ 97 w 10"/>
                    <a:gd name="T7" fmla="*/ 5 h 6"/>
                    <a:gd name="T8" fmla="*/ 0 w 10"/>
                    <a:gd name="T9" fmla="*/ 5 h 6"/>
                    <a:gd name="T10" fmla="*/ 0 w 10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6"/>
                    <a:gd name="T20" fmla="*/ 10 w 10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5" name="Freeform 149"/>
                <p:cNvSpPr>
                  <a:spLocks/>
                </p:cNvSpPr>
                <p:nvPr/>
              </p:nvSpPr>
              <p:spPr bwMode="auto">
                <a:xfrm>
                  <a:off x="2967" y="3479"/>
                  <a:ext cx="10" cy="6"/>
                </a:xfrm>
                <a:custGeom>
                  <a:avLst/>
                  <a:gdLst>
                    <a:gd name="T0" fmla="*/ 0 w 10"/>
                    <a:gd name="T1" fmla="*/ 5 h 6"/>
                    <a:gd name="T2" fmla="*/ 0 w 10"/>
                    <a:gd name="T3" fmla="*/ 0 h 6"/>
                    <a:gd name="T4" fmla="*/ 9 w 10"/>
                    <a:gd name="T5" fmla="*/ 0 h 6"/>
                    <a:gd name="T6" fmla="*/ 9 w 10"/>
                    <a:gd name="T7" fmla="*/ 5 h 6"/>
                    <a:gd name="T8" fmla="*/ 0 w 10"/>
                    <a:gd name="T9" fmla="*/ 5 h 6"/>
                    <a:gd name="T10" fmla="*/ 0 w 10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6"/>
                    <a:gd name="T20" fmla="*/ 10 w 10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6" name="Freeform 150"/>
                <p:cNvSpPr>
                  <a:spLocks/>
                </p:cNvSpPr>
                <p:nvPr/>
              </p:nvSpPr>
              <p:spPr bwMode="auto">
                <a:xfrm>
                  <a:off x="3014" y="3479"/>
                  <a:ext cx="12" cy="6"/>
                </a:xfrm>
                <a:custGeom>
                  <a:avLst/>
                  <a:gdLst>
                    <a:gd name="T0" fmla="*/ 0 w 11"/>
                    <a:gd name="T1" fmla="*/ 5 h 6"/>
                    <a:gd name="T2" fmla="*/ 0 w 11"/>
                    <a:gd name="T3" fmla="*/ 0 h 6"/>
                    <a:gd name="T4" fmla="*/ 82 w 11"/>
                    <a:gd name="T5" fmla="*/ 0 h 6"/>
                    <a:gd name="T6" fmla="*/ 82 w 11"/>
                    <a:gd name="T7" fmla="*/ 5 h 6"/>
                    <a:gd name="T8" fmla="*/ 0 w 11"/>
                    <a:gd name="T9" fmla="*/ 5 h 6"/>
                    <a:gd name="T10" fmla="*/ 0 w 11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6"/>
                    <a:gd name="T20" fmla="*/ 11 w 11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7" name="Freeform 151"/>
                <p:cNvSpPr>
                  <a:spLocks/>
                </p:cNvSpPr>
                <p:nvPr/>
              </p:nvSpPr>
              <p:spPr bwMode="auto">
                <a:xfrm>
                  <a:off x="3062" y="3479"/>
                  <a:ext cx="10" cy="6"/>
                </a:xfrm>
                <a:custGeom>
                  <a:avLst/>
                  <a:gdLst>
                    <a:gd name="T0" fmla="*/ 0 w 10"/>
                    <a:gd name="T1" fmla="*/ 5 h 6"/>
                    <a:gd name="T2" fmla="*/ 0 w 10"/>
                    <a:gd name="T3" fmla="*/ 0 h 6"/>
                    <a:gd name="T4" fmla="*/ 9 w 10"/>
                    <a:gd name="T5" fmla="*/ 0 h 6"/>
                    <a:gd name="T6" fmla="*/ 9 w 10"/>
                    <a:gd name="T7" fmla="*/ 5 h 6"/>
                    <a:gd name="T8" fmla="*/ 0 w 10"/>
                    <a:gd name="T9" fmla="*/ 5 h 6"/>
                    <a:gd name="T10" fmla="*/ 0 w 10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6"/>
                    <a:gd name="T20" fmla="*/ 10 w 10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8" name="Freeform 152"/>
                <p:cNvSpPr>
                  <a:spLocks/>
                </p:cNvSpPr>
                <p:nvPr/>
              </p:nvSpPr>
              <p:spPr bwMode="auto">
                <a:xfrm>
                  <a:off x="3110" y="3479"/>
                  <a:ext cx="14" cy="6"/>
                </a:xfrm>
                <a:custGeom>
                  <a:avLst/>
                  <a:gdLst>
                    <a:gd name="T0" fmla="*/ 0 w 13"/>
                    <a:gd name="T1" fmla="*/ 5 h 6"/>
                    <a:gd name="T2" fmla="*/ 0 w 13"/>
                    <a:gd name="T3" fmla="*/ 0 h 6"/>
                    <a:gd name="T4" fmla="*/ 72 w 13"/>
                    <a:gd name="T5" fmla="*/ 0 h 6"/>
                    <a:gd name="T6" fmla="*/ 72 w 13"/>
                    <a:gd name="T7" fmla="*/ 5 h 6"/>
                    <a:gd name="T8" fmla="*/ 0 w 13"/>
                    <a:gd name="T9" fmla="*/ 5 h 6"/>
                    <a:gd name="T10" fmla="*/ 0 w 13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6"/>
                    <a:gd name="T20" fmla="*/ 13 w 13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79" name="Freeform 153"/>
                <p:cNvSpPr>
                  <a:spLocks/>
                </p:cNvSpPr>
                <p:nvPr/>
              </p:nvSpPr>
              <p:spPr bwMode="auto">
                <a:xfrm>
                  <a:off x="3158" y="3479"/>
                  <a:ext cx="15" cy="6"/>
                </a:xfrm>
                <a:custGeom>
                  <a:avLst/>
                  <a:gdLst>
                    <a:gd name="T0" fmla="*/ 0 w 14"/>
                    <a:gd name="T1" fmla="*/ 5 h 6"/>
                    <a:gd name="T2" fmla="*/ 0 w 14"/>
                    <a:gd name="T3" fmla="*/ 0 h 6"/>
                    <a:gd name="T4" fmla="*/ 71 w 14"/>
                    <a:gd name="T5" fmla="*/ 0 h 6"/>
                    <a:gd name="T6" fmla="*/ 71 w 14"/>
                    <a:gd name="T7" fmla="*/ 5 h 6"/>
                    <a:gd name="T8" fmla="*/ 0 w 14"/>
                    <a:gd name="T9" fmla="*/ 5 h 6"/>
                    <a:gd name="T10" fmla="*/ 0 w 14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6"/>
                    <a:gd name="T20" fmla="*/ 14 w 1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0" name="Freeform 154"/>
                <p:cNvSpPr>
                  <a:spLocks/>
                </p:cNvSpPr>
                <p:nvPr/>
              </p:nvSpPr>
              <p:spPr bwMode="auto">
                <a:xfrm>
                  <a:off x="3205" y="3479"/>
                  <a:ext cx="14" cy="6"/>
                </a:xfrm>
                <a:custGeom>
                  <a:avLst/>
                  <a:gdLst>
                    <a:gd name="T0" fmla="*/ 0 w 13"/>
                    <a:gd name="T1" fmla="*/ 5 h 6"/>
                    <a:gd name="T2" fmla="*/ 0 w 13"/>
                    <a:gd name="T3" fmla="*/ 0 h 6"/>
                    <a:gd name="T4" fmla="*/ 72 w 13"/>
                    <a:gd name="T5" fmla="*/ 0 h 6"/>
                    <a:gd name="T6" fmla="*/ 72 w 13"/>
                    <a:gd name="T7" fmla="*/ 5 h 6"/>
                    <a:gd name="T8" fmla="*/ 0 w 13"/>
                    <a:gd name="T9" fmla="*/ 5 h 6"/>
                    <a:gd name="T10" fmla="*/ 0 w 13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6"/>
                    <a:gd name="T20" fmla="*/ 13 w 13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1" name="Freeform 155"/>
                <p:cNvSpPr>
                  <a:spLocks/>
                </p:cNvSpPr>
                <p:nvPr/>
              </p:nvSpPr>
              <p:spPr bwMode="auto">
                <a:xfrm>
                  <a:off x="4002" y="3491"/>
                  <a:ext cx="11" cy="8"/>
                </a:xfrm>
                <a:custGeom>
                  <a:avLst/>
                  <a:gdLst>
                    <a:gd name="T0" fmla="*/ 0 w 10"/>
                    <a:gd name="T1" fmla="*/ 163 h 7"/>
                    <a:gd name="T2" fmla="*/ 0 w 10"/>
                    <a:gd name="T3" fmla="*/ 3 h 7"/>
                    <a:gd name="T4" fmla="*/ 0 w 10"/>
                    <a:gd name="T5" fmla="*/ 0 h 7"/>
                    <a:gd name="T6" fmla="*/ 97 w 10"/>
                    <a:gd name="T7" fmla="*/ 0 h 7"/>
                    <a:gd name="T8" fmla="*/ 97 w 10"/>
                    <a:gd name="T9" fmla="*/ 163 h 7"/>
                    <a:gd name="T10" fmla="*/ 0 w 10"/>
                    <a:gd name="T11" fmla="*/ 163 h 7"/>
                    <a:gd name="T12" fmla="*/ 0 w 10"/>
                    <a:gd name="T13" fmla="*/ 163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2" name="Freeform 156"/>
                <p:cNvSpPr>
                  <a:spLocks/>
                </p:cNvSpPr>
                <p:nvPr/>
              </p:nvSpPr>
              <p:spPr bwMode="auto">
                <a:xfrm>
                  <a:off x="4050" y="3491"/>
                  <a:ext cx="10" cy="8"/>
                </a:xfrm>
                <a:custGeom>
                  <a:avLst/>
                  <a:gdLst>
                    <a:gd name="T0" fmla="*/ 0 w 9"/>
                    <a:gd name="T1" fmla="*/ 163 h 7"/>
                    <a:gd name="T2" fmla="*/ 0 w 9"/>
                    <a:gd name="T3" fmla="*/ 0 h 7"/>
                    <a:gd name="T4" fmla="*/ 108 w 9"/>
                    <a:gd name="T5" fmla="*/ 0 h 7"/>
                    <a:gd name="T6" fmla="*/ 108 w 9"/>
                    <a:gd name="T7" fmla="*/ 163 h 7"/>
                    <a:gd name="T8" fmla="*/ 0 w 9"/>
                    <a:gd name="T9" fmla="*/ 163 h 7"/>
                    <a:gd name="T10" fmla="*/ 0 w 9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7"/>
                    <a:gd name="T20" fmla="*/ 9 w 9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3" name="Freeform 157"/>
                <p:cNvSpPr>
                  <a:spLocks/>
                </p:cNvSpPr>
                <p:nvPr/>
              </p:nvSpPr>
              <p:spPr bwMode="auto">
                <a:xfrm>
                  <a:off x="3254" y="3479"/>
                  <a:ext cx="13" cy="6"/>
                </a:xfrm>
                <a:custGeom>
                  <a:avLst/>
                  <a:gdLst>
                    <a:gd name="T0" fmla="*/ 0 w 12"/>
                    <a:gd name="T1" fmla="*/ 5 h 6"/>
                    <a:gd name="T2" fmla="*/ 0 w 12"/>
                    <a:gd name="T3" fmla="*/ 0 h 6"/>
                    <a:gd name="T4" fmla="*/ 80 w 12"/>
                    <a:gd name="T5" fmla="*/ 0 h 6"/>
                    <a:gd name="T6" fmla="*/ 80 w 12"/>
                    <a:gd name="T7" fmla="*/ 5 h 6"/>
                    <a:gd name="T8" fmla="*/ 0 w 12"/>
                    <a:gd name="T9" fmla="*/ 5 h 6"/>
                    <a:gd name="T10" fmla="*/ 0 w 12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6"/>
                    <a:gd name="T20" fmla="*/ 12 w 12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4" name="Freeform 158"/>
                <p:cNvSpPr>
                  <a:spLocks/>
                </p:cNvSpPr>
                <p:nvPr/>
              </p:nvSpPr>
              <p:spPr bwMode="auto">
                <a:xfrm>
                  <a:off x="3301" y="3479"/>
                  <a:ext cx="13" cy="6"/>
                </a:xfrm>
                <a:custGeom>
                  <a:avLst/>
                  <a:gdLst>
                    <a:gd name="T0" fmla="*/ 0 w 12"/>
                    <a:gd name="T1" fmla="*/ 5 h 6"/>
                    <a:gd name="T2" fmla="*/ 0 w 12"/>
                    <a:gd name="T3" fmla="*/ 0 h 6"/>
                    <a:gd name="T4" fmla="*/ 80 w 12"/>
                    <a:gd name="T5" fmla="*/ 0 h 6"/>
                    <a:gd name="T6" fmla="*/ 80 w 12"/>
                    <a:gd name="T7" fmla="*/ 5 h 6"/>
                    <a:gd name="T8" fmla="*/ 0 w 12"/>
                    <a:gd name="T9" fmla="*/ 5 h 6"/>
                    <a:gd name="T10" fmla="*/ 0 w 12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6"/>
                    <a:gd name="T20" fmla="*/ 12 w 12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5" name="Freeform 159"/>
                <p:cNvSpPr>
                  <a:spLocks/>
                </p:cNvSpPr>
                <p:nvPr/>
              </p:nvSpPr>
              <p:spPr bwMode="auto">
                <a:xfrm>
                  <a:off x="3331" y="3479"/>
                  <a:ext cx="12" cy="10"/>
                </a:xfrm>
                <a:custGeom>
                  <a:avLst/>
                  <a:gdLst>
                    <a:gd name="T0" fmla="*/ 0 w 11"/>
                    <a:gd name="T1" fmla="*/ 0 h 10"/>
                    <a:gd name="T2" fmla="*/ 0 w 11"/>
                    <a:gd name="T3" fmla="*/ 3 h 10"/>
                    <a:gd name="T4" fmla="*/ 0 w 11"/>
                    <a:gd name="T5" fmla="*/ 5 h 10"/>
                    <a:gd name="T6" fmla="*/ 82 w 11"/>
                    <a:gd name="T7" fmla="*/ 9 h 10"/>
                    <a:gd name="T8" fmla="*/ 82 w 11"/>
                    <a:gd name="T9" fmla="*/ 3 h 10"/>
                    <a:gd name="T10" fmla="*/ 0 w 11"/>
                    <a:gd name="T11" fmla="*/ 0 h 10"/>
                    <a:gd name="T12" fmla="*/ 0 w 11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0"/>
                    <a:gd name="T23" fmla="*/ 11 w 11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0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0" y="9"/>
                      </a:lnTo>
                      <a:lnTo>
                        <a:pt x="10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6" name="Freeform 160"/>
                <p:cNvSpPr>
                  <a:spLocks/>
                </p:cNvSpPr>
                <p:nvPr/>
              </p:nvSpPr>
              <p:spPr bwMode="auto">
                <a:xfrm>
                  <a:off x="3371" y="3495"/>
                  <a:ext cx="18" cy="10"/>
                </a:xfrm>
                <a:custGeom>
                  <a:avLst/>
                  <a:gdLst>
                    <a:gd name="T0" fmla="*/ 0 w 16"/>
                    <a:gd name="T1" fmla="*/ 0 h 10"/>
                    <a:gd name="T2" fmla="*/ 0 w 16"/>
                    <a:gd name="T3" fmla="*/ 8 h 10"/>
                    <a:gd name="T4" fmla="*/ 286 w 16"/>
                    <a:gd name="T5" fmla="*/ 9 h 10"/>
                    <a:gd name="T6" fmla="*/ 286 w 16"/>
                    <a:gd name="T7" fmla="*/ 3 h 10"/>
                    <a:gd name="T8" fmla="*/ 0 w 16"/>
                    <a:gd name="T9" fmla="*/ 0 h 10"/>
                    <a:gd name="T10" fmla="*/ 0 w 16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0"/>
                    <a:gd name="T20" fmla="*/ 16 w 16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0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5" y="9"/>
                      </a:lnTo>
                      <a:lnTo>
                        <a:pt x="15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7" name="Freeform 161"/>
                <p:cNvSpPr>
                  <a:spLocks/>
                </p:cNvSpPr>
                <p:nvPr/>
              </p:nvSpPr>
              <p:spPr bwMode="auto">
                <a:xfrm>
                  <a:off x="3950" y="3491"/>
                  <a:ext cx="11" cy="8"/>
                </a:xfrm>
                <a:custGeom>
                  <a:avLst/>
                  <a:gdLst>
                    <a:gd name="T0" fmla="*/ 0 w 10"/>
                    <a:gd name="T1" fmla="*/ 163 h 7"/>
                    <a:gd name="T2" fmla="*/ 0 w 10"/>
                    <a:gd name="T3" fmla="*/ 3 h 7"/>
                    <a:gd name="T4" fmla="*/ 0 w 10"/>
                    <a:gd name="T5" fmla="*/ 0 h 7"/>
                    <a:gd name="T6" fmla="*/ 97 w 10"/>
                    <a:gd name="T7" fmla="*/ 0 h 7"/>
                    <a:gd name="T8" fmla="*/ 97 w 10"/>
                    <a:gd name="T9" fmla="*/ 163 h 7"/>
                    <a:gd name="T10" fmla="*/ 0 w 10"/>
                    <a:gd name="T11" fmla="*/ 163 h 7"/>
                    <a:gd name="T12" fmla="*/ 0 w 10"/>
                    <a:gd name="T13" fmla="*/ 163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8" name="Freeform 162"/>
                <p:cNvSpPr>
                  <a:spLocks/>
                </p:cNvSpPr>
                <p:nvPr/>
              </p:nvSpPr>
              <p:spPr bwMode="auto">
                <a:xfrm>
                  <a:off x="3997" y="3491"/>
                  <a:ext cx="13" cy="8"/>
                </a:xfrm>
                <a:custGeom>
                  <a:avLst/>
                  <a:gdLst>
                    <a:gd name="T0" fmla="*/ 0 w 12"/>
                    <a:gd name="T1" fmla="*/ 163 h 7"/>
                    <a:gd name="T2" fmla="*/ 0 w 12"/>
                    <a:gd name="T3" fmla="*/ 0 h 7"/>
                    <a:gd name="T4" fmla="*/ 80 w 12"/>
                    <a:gd name="T5" fmla="*/ 0 h 7"/>
                    <a:gd name="T6" fmla="*/ 80 w 12"/>
                    <a:gd name="T7" fmla="*/ 163 h 7"/>
                    <a:gd name="T8" fmla="*/ 0 w 12"/>
                    <a:gd name="T9" fmla="*/ 163 h 7"/>
                    <a:gd name="T10" fmla="*/ 0 w 12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89" name="Freeform 163"/>
                <p:cNvSpPr>
                  <a:spLocks/>
                </p:cNvSpPr>
                <p:nvPr/>
              </p:nvSpPr>
              <p:spPr bwMode="auto">
                <a:xfrm>
                  <a:off x="3401" y="3514"/>
                  <a:ext cx="11" cy="11"/>
                </a:xfrm>
                <a:custGeom>
                  <a:avLst/>
                  <a:gdLst>
                    <a:gd name="T0" fmla="*/ 2 w 11"/>
                    <a:gd name="T1" fmla="*/ 0 h 10"/>
                    <a:gd name="T2" fmla="*/ 0 w 11"/>
                    <a:gd name="T3" fmla="*/ 3 h 10"/>
                    <a:gd name="T4" fmla="*/ 6 w 11"/>
                    <a:gd name="T5" fmla="*/ 97 h 10"/>
                    <a:gd name="T6" fmla="*/ 10 w 11"/>
                    <a:gd name="T7" fmla="*/ 79 h 10"/>
                    <a:gd name="T8" fmla="*/ 2 w 11"/>
                    <a:gd name="T9" fmla="*/ 0 h 10"/>
                    <a:gd name="T10" fmla="*/ 2 w 11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0"/>
                    <a:gd name="T20" fmla="*/ 11 w 11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0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6" y="9"/>
                      </a:lnTo>
                      <a:lnTo>
                        <a:pt x="10" y="7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0" name="Freeform 164"/>
                <p:cNvSpPr>
                  <a:spLocks/>
                </p:cNvSpPr>
                <p:nvPr/>
              </p:nvSpPr>
              <p:spPr bwMode="auto">
                <a:xfrm>
                  <a:off x="3435" y="3541"/>
                  <a:ext cx="7" cy="12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3 h 11"/>
                    <a:gd name="T4" fmla="*/ 0 w 6"/>
                    <a:gd name="T5" fmla="*/ 58 h 11"/>
                    <a:gd name="T6" fmla="*/ 259 w 6"/>
                    <a:gd name="T7" fmla="*/ 82 h 11"/>
                    <a:gd name="T8" fmla="*/ 259 w 6"/>
                    <a:gd name="T9" fmla="*/ 3 h 11"/>
                    <a:gd name="T10" fmla="*/ 0 w 6"/>
                    <a:gd name="T11" fmla="*/ 0 h 11"/>
                    <a:gd name="T12" fmla="*/ 0 w 6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1"/>
                    <a:gd name="T23" fmla="*/ 6 w 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1" name="Freeform 165"/>
                <p:cNvSpPr>
                  <a:spLocks/>
                </p:cNvSpPr>
                <p:nvPr/>
              </p:nvSpPr>
              <p:spPr bwMode="auto">
                <a:xfrm>
                  <a:off x="3475" y="3566"/>
                  <a:ext cx="11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5 h 9"/>
                    <a:gd name="T4" fmla="*/ 97 w 10"/>
                    <a:gd name="T5" fmla="*/ 8 h 9"/>
                    <a:gd name="T6" fmla="*/ 97 w 10"/>
                    <a:gd name="T7" fmla="*/ 2 h 9"/>
                    <a:gd name="T8" fmla="*/ 0 w 10"/>
                    <a:gd name="T9" fmla="*/ 0 h 9"/>
                    <a:gd name="T10" fmla="*/ 0 w 10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9" y="8"/>
                      </a:lnTo>
                      <a:lnTo>
                        <a:pt x="9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2" name="Freeform 166"/>
                <p:cNvSpPr>
                  <a:spLocks/>
                </p:cNvSpPr>
                <p:nvPr/>
              </p:nvSpPr>
              <p:spPr bwMode="auto">
                <a:xfrm>
                  <a:off x="3517" y="3583"/>
                  <a:ext cx="11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5 h 9"/>
                    <a:gd name="T4" fmla="*/ 97 w 10"/>
                    <a:gd name="T5" fmla="*/ 8 h 9"/>
                    <a:gd name="T6" fmla="*/ 97 w 10"/>
                    <a:gd name="T7" fmla="*/ 2 h 9"/>
                    <a:gd name="T8" fmla="*/ 0 w 10"/>
                    <a:gd name="T9" fmla="*/ 0 h 9"/>
                    <a:gd name="T10" fmla="*/ 0 w 10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9" y="8"/>
                      </a:lnTo>
                      <a:lnTo>
                        <a:pt x="9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3" name="Freeform 167"/>
                <p:cNvSpPr>
                  <a:spLocks/>
                </p:cNvSpPr>
                <p:nvPr/>
              </p:nvSpPr>
              <p:spPr bwMode="auto">
                <a:xfrm>
                  <a:off x="3556" y="3595"/>
                  <a:ext cx="12" cy="7"/>
                </a:xfrm>
                <a:custGeom>
                  <a:avLst/>
                  <a:gdLst>
                    <a:gd name="T0" fmla="*/ 0 w 11"/>
                    <a:gd name="T1" fmla="*/ 6 h 7"/>
                    <a:gd name="T2" fmla="*/ 0 w 11"/>
                    <a:gd name="T3" fmla="*/ 0 h 7"/>
                    <a:gd name="T4" fmla="*/ 82 w 11"/>
                    <a:gd name="T5" fmla="*/ 0 h 7"/>
                    <a:gd name="T6" fmla="*/ 82 w 11"/>
                    <a:gd name="T7" fmla="*/ 6 h 7"/>
                    <a:gd name="T8" fmla="*/ 0 w 11"/>
                    <a:gd name="T9" fmla="*/ 6 h 7"/>
                    <a:gd name="T10" fmla="*/ 0 w 11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4" name="Freeform 168"/>
                <p:cNvSpPr>
                  <a:spLocks/>
                </p:cNvSpPr>
                <p:nvPr/>
              </p:nvSpPr>
              <p:spPr bwMode="auto">
                <a:xfrm>
                  <a:off x="3601" y="3601"/>
                  <a:ext cx="12" cy="8"/>
                </a:xfrm>
                <a:custGeom>
                  <a:avLst/>
                  <a:gdLst>
                    <a:gd name="T0" fmla="*/ 0 w 11"/>
                    <a:gd name="T1" fmla="*/ 163 h 7"/>
                    <a:gd name="T2" fmla="*/ 0 w 11"/>
                    <a:gd name="T3" fmla="*/ 0 h 7"/>
                    <a:gd name="T4" fmla="*/ 82 w 11"/>
                    <a:gd name="T5" fmla="*/ 0 h 7"/>
                    <a:gd name="T6" fmla="*/ 82 w 11"/>
                    <a:gd name="T7" fmla="*/ 163 h 7"/>
                    <a:gd name="T8" fmla="*/ 0 w 11"/>
                    <a:gd name="T9" fmla="*/ 163 h 7"/>
                    <a:gd name="T10" fmla="*/ 0 w 11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"/>
                    <a:gd name="T20" fmla="*/ 11 w 11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5" name="Freeform 169"/>
                <p:cNvSpPr>
                  <a:spLocks/>
                </p:cNvSpPr>
                <p:nvPr/>
              </p:nvSpPr>
              <p:spPr bwMode="auto">
                <a:xfrm>
                  <a:off x="3647" y="3603"/>
                  <a:ext cx="8" cy="9"/>
                </a:xfrm>
                <a:custGeom>
                  <a:avLst/>
                  <a:gdLst>
                    <a:gd name="T0" fmla="*/ 0 w 8"/>
                    <a:gd name="T1" fmla="*/ 135 h 8"/>
                    <a:gd name="T2" fmla="*/ 0 w 8"/>
                    <a:gd name="T3" fmla="*/ 0 h 8"/>
                    <a:gd name="T4" fmla="*/ 7 w 8"/>
                    <a:gd name="T5" fmla="*/ 0 h 8"/>
                    <a:gd name="T6" fmla="*/ 7 w 8"/>
                    <a:gd name="T7" fmla="*/ 135 h 8"/>
                    <a:gd name="T8" fmla="*/ 0 w 8"/>
                    <a:gd name="T9" fmla="*/ 135 h 8"/>
                    <a:gd name="T10" fmla="*/ 0 w 8"/>
                    <a:gd name="T11" fmla="*/ 13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8"/>
                    <a:gd name="T20" fmla="*/ 8 w 8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6" name="Freeform 170"/>
                <p:cNvSpPr>
                  <a:spLocks/>
                </p:cNvSpPr>
                <p:nvPr/>
              </p:nvSpPr>
              <p:spPr bwMode="auto">
                <a:xfrm>
                  <a:off x="3695" y="3601"/>
                  <a:ext cx="11" cy="8"/>
                </a:xfrm>
                <a:custGeom>
                  <a:avLst/>
                  <a:gdLst>
                    <a:gd name="T0" fmla="*/ 0 w 10"/>
                    <a:gd name="T1" fmla="*/ 163 h 7"/>
                    <a:gd name="T2" fmla="*/ 0 w 10"/>
                    <a:gd name="T3" fmla="*/ 0 h 7"/>
                    <a:gd name="T4" fmla="*/ 97 w 10"/>
                    <a:gd name="T5" fmla="*/ 0 h 7"/>
                    <a:gd name="T6" fmla="*/ 97 w 10"/>
                    <a:gd name="T7" fmla="*/ 163 h 7"/>
                    <a:gd name="T8" fmla="*/ 0 w 10"/>
                    <a:gd name="T9" fmla="*/ 163 h 7"/>
                    <a:gd name="T10" fmla="*/ 0 w 10"/>
                    <a:gd name="T11" fmla="*/ 16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7" name="Freeform 171"/>
                <p:cNvSpPr>
                  <a:spLocks/>
                </p:cNvSpPr>
                <p:nvPr/>
              </p:nvSpPr>
              <p:spPr bwMode="auto">
                <a:xfrm>
                  <a:off x="3737" y="3591"/>
                  <a:ext cx="13" cy="11"/>
                </a:xfrm>
                <a:custGeom>
                  <a:avLst/>
                  <a:gdLst>
                    <a:gd name="T0" fmla="*/ 0 w 12"/>
                    <a:gd name="T1" fmla="*/ 10 h 11"/>
                    <a:gd name="T2" fmla="*/ 0 w 12"/>
                    <a:gd name="T3" fmla="*/ 4 h 11"/>
                    <a:gd name="T4" fmla="*/ 80 w 12"/>
                    <a:gd name="T5" fmla="*/ 0 h 11"/>
                    <a:gd name="T6" fmla="*/ 80 w 12"/>
                    <a:gd name="T7" fmla="*/ 6 h 11"/>
                    <a:gd name="T8" fmla="*/ 0 w 12"/>
                    <a:gd name="T9" fmla="*/ 10 h 11"/>
                    <a:gd name="T10" fmla="*/ 0 w 12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1"/>
                    <a:gd name="T20" fmla="*/ 12 w 12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1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11" y="6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8" name="Freeform 172"/>
                <p:cNvSpPr>
                  <a:spLocks/>
                </p:cNvSpPr>
                <p:nvPr/>
              </p:nvSpPr>
              <p:spPr bwMode="auto">
                <a:xfrm>
                  <a:off x="3779" y="3578"/>
                  <a:ext cx="12" cy="11"/>
                </a:xfrm>
                <a:custGeom>
                  <a:avLst/>
                  <a:gdLst>
                    <a:gd name="T0" fmla="*/ 0 w 11"/>
                    <a:gd name="T1" fmla="*/ 10 h 11"/>
                    <a:gd name="T2" fmla="*/ 0 w 11"/>
                    <a:gd name="T3" fmla="*/ 5 h 11"/>
                    <a:gd name="T4" fmla="*/ 82 w 11"/>
                    <a:gd name="T5" fmla="*/ 0 h 11"/>
                    <a:gd name="T6" fmla="*/ 82 w 11"/>
                    <a:gd name="T7" fmla="*/ 7 h 11"/>
                    <a:gd name="T8" fmla="*/ 0 w 11"/>
                    <a:gd name="T9" fmla="*/ 10 h 11"/>
                    <a:gd name="T10" fmla="*/ 0 w 11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1"/>
                    <a:gd name="T20" fmla="*/ 11 w 11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1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10" y="7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99" name="Freeform 173"/>
                <p:cNvSpPr>
                  <a:spLocks/>
                </p:cNvSpPr>
                <p:nvPr/>
              </p:nvSpPr>
              <p:spPr bwMode="auto">
                <a:xfrm>
                  <a:off x="3820" y="3562"/>
                  <a:ext cx="7" cy="10"/>
                </a:xfrm>
                <a:custGeom>
                  <a:avLst/>
                  <a:gdLst>
                    <a:gd name="T0" fmla="*/ 0 w 6"/>
                    <a:gd name="T1" fmla="*/ 9 h 10"/>
                    <a:gd name="T2" fmla="*/ 0 w 6"/>
                    <a:gd name="T3" fmla="*/ 4 h 10"/>
                    <a:gd name="T4" fmla="*/ 259 w 6"/>
                    <a:gd name="T5" fmla="*/ 0 h 10"/>
                    <a:gd name="T6" fmla="*/ 259 w 6"/>
                    <a:gd name="T7" fmla="*/ 6 h 10"/>
                    <a:gd name="T8" fmla="*/ 0 w 6"/>
                    <a:gd name="T9" fmla="*/ 9 h 10"/>
                    <a:gd name="T10" fmla="*/ 0 w 6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10"/>
                    <a:gd name="T20" fmla="*/ 6 w 6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10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00" name="Freeform 174"/>
                <p:cNvSpPr>
                  <a:spLocks/>
                </p:cNvSpPr>
                <p:nvPr/>
              </p:nvSpPr>
              <p:spPr bwMode="auto">
                <a:xfrm>
                  <a:off x="3860" y="3535"/>
                  <a:ext cx="11" cy="13"/>
                </a:xfrm>
                <a:custGeom>
                  <a:avLst/>
                  <a:gdLst>
                    <a:gd name="T0" fmla="*/ 4 w 10"/>
                    <a:gd name="T1" fmla="*/ 9 h 13"/>
                    <a:gd name="T2" fmla="*/ 0 w 10"/>
                    <a:gd name="T3" fmla="*/ 12 h 13"/>
                    <a:gd name="T4" fmla="*/ 0 w 10"/>
                    <a:gd name="T5" fmla="*/ 6 h 13"/>
                    <a:gd name="T6" fmla="*/ 72 w 10"/>
                    <a:gd name="T7" fmla="*/ 0 h 13"/>
                    <a:gd name="T8" fmla="*/ 97 w 10"/>
                    <a:gd name="T9" fmla="*/ 2 h 13"/>
                    <a:gd name="T10" fmla="*/ 4 w 10"/>
                    <a:gd name="T11" fmla="*/ 9 h 13"/>
                    <a:gd name="T12" fmla="*/ 4 w 10"/>
                    <a:gd name="T13" fmla="*/ 9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3"/>
                    <a:gd name="T23" fmla="*/ 10 w 10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3">
                      <a:moveTo>
                        <a:pt x="4" y="9"/>
                      </a:move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4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01" name="Freeform 175"/>
                <p:cNvSpPr>
                  <a:spLocks/>
                </p:cNvSpPr>
                <p:nvPr/>
              </p:nvSpPr>
              <p:spPr bwMode="auto">
                <a:xfrm>
                  <a:off x="3900" y="3512"/>
                  <a:ext cx="10" cy="11"/>
                </a:xfrm>
                <a:custGeom>
                  <a:avLst/>
                  <a:gdLst>
                    <a:gd name="T0" fmla="*/ 2 w 9"/>
                    <a:gd name="T1" fmla="*/ 97 h 10"/>
                    <a:gd name="T2" fmla="*/ 0 w 9"/>
                    <a:gd name="T3" fmla="*/ 97 h 10"/>
                    <a:gd name="T4" fmla="*/ 0 w 9"/>
                    <a:gd name="T5" fmla="*/ 66 h 10"/>
                    <a:gd name="T6" fmla="*/ 87 w 9"/>
                    <a:gd name="T7" fmla="*/ 0 h 10"/>
                    <a:gd name="T8" fmla="*/ 108 w 9"/>
                    <a:gd name="T9" fmla="*/ 2 h 10"/>
                    <a:gd name="T10" fmla="*/ 2 w 9"/>
                    <a:gd name="T11" fmla="*/ 97 h 10"/>
                    <a:gd name="T12" fmla="*/ 2 w 9"/>
                    <a:gd name="T13" fmla="*/ 97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0"/>
                    <a:gd name="T23" fmla="*/ 9 w 9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0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FFFF"/>
                </a:solidFill>
                <a:ln w="31369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912813" eaLnBrk="1" hangingPunct="1"/>
                  <a:endParaRPr lang="en-US" sz="1800" b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54448" name="Text Box 176"/>
          <p:cNvSpPr txBox="1">
            <a:spLocks noChangeArrowheads="1"/>
          </p:cNvSpPr>
          <p:nvPr/>
        </p:nvSpPr>
        <p:spPr bwMode="auto">
          <a:xfrm>
            <a:off x="7113588" y="1209675"/>
            <a:ext cx="17954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450850">
              <a:buClr>
                <a:srgbClr val="104160"/>
              </a:buClr>
              <a:buSzPct val="90000"/>
              <a:buFont typeface="Monotype Sorts"/>
              <a:buNone/>
            </a:pPr>
            <a:r>
              <a:rPr lang="ru-RU" altLang="en-US" sz="1900">
                <a:solidFill>
                  <a:schemeClr val="tx1"/>
                </a:solidFill>
                <a:ea typeface="ＭＳ Ｐゴシック"/>
                <a:cs typeface="ＭＳ Ｐゴシック"/>
              </a:rPr>
              <a:t>Искоренение болезни </a:t>
            </a:r>
            <a:r>
              <a:rPr lang="en-CA" altLang="en-US" sz="1900">
                <a:solidFill>
                  <a:schemeClr val="tx1"/>
                </a:solidFill>
                <a:ea typeface="ＭＳ Ｐゴシック"/>
                <a:cs typeface="ＭＳ Ｐゴシック"/>
              </a:rPr>
              <a:t/>
            </a:r>
            <a:br>
              <a:rPr lang="en-CA" altLang="en-US" sz="190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r>
              <a:rPr lang="ru-RU" altLang="en-US" sz="1300">
                <a:solidFill>
                  <a:schemeClr val="tx1"/>
                </a:solidFill>
                <a:ea typeface="ＭＳ Ｐゴシック"/>
                <a:cs typeface="ＭＳ Ｐゴシック"/>
              </a:rPr>
              <a:t>(вакцинация останавливается?)</a:t>
            </a:r>
            <a:endParaRPr lang="en-CA" altLang="en-US" sz="200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9" name="Group 177"/>
          <p:cNvGrpSpPr>
            <a:grpSpLocks/>
          </p:cNvGrpSpPr>
          <p:nvPr/>
        </p:nvGrpSpPr>
        <p:grpSpPr bwMode="auto">
          <a:xfrm>
            <a:off x="6931025" y="4987925"/>
            <a:ext cx="1755775" cy="790575"/>
            <a:chOff x="4366" y="3221"/>
            <a:chExt cx="1106" cy="498"/>
          </a:xfrm>
        </p:grpSpPr>
        <p:sp>
          <p:nvSpPr>
            <p:cNvPr id="32801" name="Freeform 178"/>
            <p:cNvSpPr>
              <a:spLocks/>
            </p:cNvSpPr>
            <p:nvPr/>
          </p:nvSpPr>
          <p:spPr bwMode="auto">
            <a:xfrm>
              <a:off x="5149" y="3615"/>
              <a:ext cx="90" cy="104"/>
            </a:xfrm>
            <a:custGeom>
              <a:avLst/>
              <a:gdLst>
                <a:gd name="T0" fmla="*/ 468 w 84"/>
                <a:gd name="T1" fmla="*/ 207 h 101"/>
                <a:gd name="T2" fmla="*/ 290 w 84"/>
                <a:gd name="T3" fmla="*/ 0 h 101"/>
                <a:gd name="T4" fmla="*/ 228 w 84"/>
                <a:gd name="T5" fmla="*/ 77 h 101"/>
                <a:gd name="T6" fmla="*/ 0 w 84"/>
                <a:gd name="T7" fmla="*/ 73 h 101"/>
                <a:gd name="T8" fmla="*/ 468 w 84"/>
                <a:gd name="T9" fmla="*/ 207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01"/>
                <a:gd name="T17" fmla="*/ 84 w 8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01">
                  <a:moveTo>
                    <a:pt x="83" y="100"/>
                  </a:moveTo>
                  <a:lnTo>
                    <a:pt x="51" y="0"/>
                  </a:lnTo>
                  <a:lnTo>
                    <a:pt x="41" y="39"/>
                  </a:lnTo>
                  <a:lnTo>
                    <a:pt x="0" y="37"/>
                  </a:lnTo>
                  <a:lnTo>
                    <a:pt x="83" y="100"/>
                  </a:lnTo>
                </a:path>
              </a:pathLst>
            </a:custGeom>
            <a:solidFill>
              <a:srgbClr val="333399"/>
            </a:solidFill>
            <a:ln w="18789">
              <a:solidFill>
                <a:srgbClr val="000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912813" eaLnBrk="1" hangingPunct="1"/>
              <a:endParaRPr lang="en-US" sz="1800" b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32802" name="Group 179"/>
            <p:cNvGrpSpPr>
              <a:grpSpLocks/>
            </p:cNvGrpSpPr>
            <p:nvPr/>
          </p:nvGrpSpPr>
          <p:grpSpPr bwMode="auto">
            <a:xfrm>
              <a:off x="4366" y="3221"/>
              <a:ext cx="1106" cy="479"/>
              <a:chOff x="4366" y="3221"/>
              <a:chExt cx="1106" cy="479"/>
            </a:xfrm>
          </p:grpSpPr>
          <p:sp>
            <p:nvSpPr>
              <p:cNvPr id="32803" name="Line 180"/>
              <p:cNvSpPr>
                <a:spLocks noChangeShapeType="1"/>
              </p:cNvSpPr>
              <p:nvPr/>
            </p:nvSpPr>
            <p:spPr bwMode="auto">
              <a:xfrm flipH="1" flipV="1">
                <a:off x="5059" y="3437"/>
                <a:ext cx="130" cy="213"/>
              </a:xfrm>
              <a:prstGeom prst="line">
                <a:avLst/>
              </a:prstGeom>
              <a:noFill/>
              <a:ln w="939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32804" name="Line 181"/>
              <p:cNvSpPr>
                <a:spLocks noChangeShapeType="1"/>
              </p:cNvSpPr>
              <p:nvPr/>
            </p:nvSpPr>
            <p:spPr bwMode="auto">
              <a:xfrm flipV="1">
                <a:off x="5019" y="3423"/>
                <a:ext cx="0" cy="277"/>
              </a:xfrm>
              <a:prstGeom prst="line">
                <a:avLst/>
              </a:prstGeom>
              <a:noFill/>
              <a:ln w="9398">
                <a:solidFill>
                  <a:srgbClr val="000080"/>
                </a:solidFill>
                <a:round/>
                <a:headEnd type="triangle" w="med" len="lg"/>
                <a:tailEnd type="none" w="med" len="lg"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32805" name="Text Box 182"/>
              <p:cNvSpPr txBox="1">
                <a:spLocks noChangeArrowheads="1"/>
              </p:cNvSpPr>
              <p:nvPr/>
            </p:nvSpPr>
            <p:spPr bwMode="auto">
              <a:xfrm>
                <a:off x="4366" y="3221"/>
                <a:ext cx="110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450850">
                  <a:buClr>
                    <a:srgbClr val="104160"/>
                  </a:buClr>
                  <a:buSzPct val="90000"/>
                  <a:buFont typeface="Monotype Sorts"/>
                  <a:buNone/>
                </a:pPr>
                <a:r>
                  <a:rPr lang="ru-RU" altLang="en-US" sz="1700">
                    <a:solidFill>
                      <a:schemeClr val="tx1"/>
                    </a:solidFill>
                    <a:latin typeface="DEFAULT"/>
                    <a:ea typeface="ＭＳ Ｐゴシック"/>
                    <a:cs typeface="ＭＳ Ｐゴシック"/>
                  </a:rPr>
                  <a:t>Искоренение</a:t>
                </a:r>
                <a:endParaRPr lang="en-CA" altLang="en-US" sz="2400" b="0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21" name="Group 183"/>
          <p:cNvGrpSpPr>
            <a:grpSpLocks/>
          </p:cNvGrpSpPr>
          <p:nvPr/>
        </p:nvGrpSpPr>
        <p:grpSpPr bwMode="auto">
          <a:xfrm>
            <a:off x="2509838" y="4414838"/>
            <a:ext cx="2654300" cy="1133475"/>
            <a:chOff x="1766" y="2838"/>
            <a:chExt cx="884" cy="714"/>
          </a:xfrm>
        </p:grpSpPr>
        <p:sp>
          <p:nvSpPr>
            <p:cNvPr id="32796" name="Text Box 184"/>
            <p:cNvSpPr txBox="1">
              <a:spLocks noChangeArrowheads="1"/>
            </p:cNvSpPr>
            <p:nvPr/>
          </p:nvSpPr>
          <p:spPr bwMode="auto">
            <a:xfrm>
              <a:off x="1801" y="3031"/>
              <a:ext cx="74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450850">
                <a:buClr>
                  <a:srgbClr val="104160"/>
                </a:buClr>
                <a:buSzPct val="90000"/>
                <a:buFont typeface="Monotype Sorts"/>
                <a:buNone/>
              </a:pPr>
              <a:r>
                <a:rPr lang="en-CA" altLang="en-US" sz="1700">
                  <a:solidFill>
                    <a:schemeClr val="tx1"/>
                  </a:solidFill>
                  <a:latin typeface="DEFAULT"/>
                  <a:ea typeface="ＭＳ Ｐゴシック"/>
                  <a:cs typeface="ＭＳ Ｐゴシック"/>
                </a:rPr>
                <a:t>  </a:t>
              </a:r>
              <a:r>
                <a:rPr lang="ru-RU" altLang="en-US" sz="1700">
                  <a:solidFill>
                    <a:schemeClr val="tx1"/>
                  </a:solidFill>
                  <a:latin typeface="DEFAULT"/>
                  <a:ea typeface="ＭＳ Ｐゴシック"/>
                  <a:cs typeface="ＭＳ Ｐゴシック"/>
                </a:rPr>
                <a:t>реальные/мнимые</a:t>
              </a:r>
              <a:endParaRPr lang="en-CA" altLang="en-US" sz="2400" b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32797" name="Group 185"/>
            <p:cNvGrpSpPr>
              <a:grpSpLocks/>
            </p:cNvGrpSpPr>
            <p:nvPr/>
          </p:nvGrpSpPr>
          <p:grpSpPr bwMode="auto">
            <a:xfrm>
              <a:off x="1766" y="2838"/>
              <a:ext cx="884" cy="714"/>
              <a:chOff x="1743" y="2838"/>
              <a:chExt cx="884" cy="714"/>
            </a:xfrm>
          </p:grpSpPr>
          <p:sp>
            <p:nvSpPr>
              <p:cNvPr id="32798" name="Text Box 186"/>
              <p:cNvSpPr txBox="1">
                <a:spLocks noChangeArrowheads="1"/>
              </p:cNvSpPr>
              <p:nvPr/>
            </p:nvSpPr>
            <p:spPr bwMode="auto">
              <a:xfrm>
                <a:off x="1743" y="2838"/>
                <a:ext cx="884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450850">
                  <a:buClr>
                    <a:srgbClr val="104160"/>
                  </a:buClr>
                  <a:buSzPct val="90000"/>
                  <a:buFont typeface="Monotype Sorts"/>
                  <a:buNone/>
                </a:pPr>
                <a:r>
                  <a:rPr lang="ru-RU" altLang="en-US" sz="1700">
                    <a:solidFill>
                      <a:schemeClr val="tx1"/>
                    </a:solidFill>
                    <a:latin typeface="DEFAULT"/>
                    <a:ea typeface="ＭＳ Ｐゴシック"/>
                    <a:cs typeface="ＭＳ Ｐゴシック"/>
                  </a:rPr>
                  <a:t>Побочные проявления</a:t>
                </a:r>
                <a:endParaRPr lang="en-CA" altLang="en-US" sz="1700">
                  <a:solidFill>
                    <a:schemeClr val="tx1"/>
                  </a:solidFill>
                  <a:latin typeface="DEFAULT"/>
                  <a:ea typeface="ＭＳ Ｐゴシック"/>
                  <a:cs typeface="ＭＳ Ｐゴシック"/>
                </a:endParaRPr>
              </a:p>
              <a:p>
                <a:pPr algn="l" defTabSz="450850">
                  <a:buClr>
                    <a:srgbClr val="104160"/>
                  </a:buClr>
                  <a:buSzPct val="90000"/>
                  <a:buFont typeface="Monotype Sorts"/>
                  <a:buNone/>
                </a:pPr>
                <a:endParaRPr lang="en-CA" altLang="en-US" sz="2400" b="0">
                  <a:solidFill>
                    <a:schemeClr val="tx1"/>
                  </a:solidFill>
                  <a:latin typeface="Times New Roman" pitchFamily="18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799" name="Freeform 187"/>
              <p:cNvSpPr>
                <a:spLocks/>
              </p:cNvSpPr>
              <p:nvPr/>
            </p:nvSpPr>
            <p:spPr bwMode="auto">
              <a:xfrm>
                <a:off x="1920" y="3377"/>
                <a:ext cx="91" cy="175"/>
              </a:xfrm>
              <a:custGeom>
                <a:avLst/>
                <a:gdLst>
                  <a:gd name="T0" fmla="*/ 411 w 83"/>
                  <a:gd name="T1" fmla="*/ 302 h 171"/>
                  <a:gd name="T2" fmla="*/ 831 w 83"/>
                  <a:gd name="T3" fmla="*/ 0 h 171"/>
                  <a:gd name="T4" fmla="*/ 0 w 83"/>
                  <a:gd name="T5" fmla="*/ 0 h 171"/>
                  <a:gd name="T6" fmla="*/ 411 w 83"/>
                  <a:gd name="T7" fmla="*/ 302 h 171"/>
                  <a:gd name="T8" fmla="*/ 411 w 83"/>
                  <a:gd name="T9" fmla="*/ 302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71"/>
                  <a:gd name="T17" fmla="*/ 83 w 83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71">
                    <a:moveTo>
                      <a:pt x="42" y="170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42" y="170"/>
                    </a:lnTo>
                  </a:path>
                </a:pathLst>
              </a:custGeom>
              <a:solidFill>
                <a:srgbClr val="000080"/>
              </a:solidFill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912813" eaLnBrk="1" hangingPunct="1"/>
                <a:endParaRPr lang="en-US" sz="1800" b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2800" name="Line 188"/>
              <p:cNvSpPr>
                <a:spLocks noChangeShapeType="1"/>
              </p:cNvSpPr>
              <p:nvPr/>
            </p:nvSpPr>
            <p:spPr bwMode="auto">
              <a:xfrm>
                <a:off x="1960" y="321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32793" name="Line 189"/>
          <p:cNvSpPr>
            <a:spLocks noChangeShapeType="1"/>
          </p:cNvSpPr>
          <p:nvPr/>
        </p:nvSpPr>
        <p:spPr bwMode="auto">
          <a:xfrm>
            <a:off x="812800" y="1436688"/>
            <a:ext cx="0" cy="4446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7316788" y="4370388"/>
            <a:ext cx="30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2813"/>
            <a:r>
              <a:rPr lang="en-US" altLang="en-US" sz="480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ＭＳ Ｐゴシック"/>
              </a:rPr>
              <a:t>?</a:t>
            </a:r>
          </a:p>
        </p:txBody>
      </p:sp>
      <p:sp>
        <p:nvSpPr>
          <p:cNvPr id="13340" name="Title 7"/>
          <p:cNvSpPr txBox="1">
            <a:spLocks/>
          </p:cNvSpPr>
          <p:nvPr/>
        </p:nvSpPr>
        <p:spPr bwMode="auto">
          <a:xfrm>
            <a:off x="0" y="1588"/>
            <a:ext cx="9144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1" dir="2700000" algn="tl" rotWithShape="0">
              <a:schemeClr val="tx1">
                <a:alpha val="42998"/>
              </a:schemeClr>
            </a:outerShdw>
          </a:effectLst>
        </p:spPr>
        <p:txBody>
          <a:bodyPr lIns="91402" tIns="45702" rIns="91402" bIns="45702"/>
          <a:lstStyle/>
          <a:p>
            <a:pPr algn="l" defTabSz="912813" eaLnBrk="1" hangingPunct="1">
              <a:defRPr/>
            </a:pPr>
            <a:r>
              <a:rPr lang="ru-RU" altLang="en-US" sz="3200">
                <a:ea typeface="ＭＳ Ｐゴシック"/>
                <a:cs typeface="ＭＳ Ｐゴシック"/>
              </a:rPr>
              <a:t>Влияние</a:t>
            </a:r>
            <a:r>
              <a:rPr lang="ru-RU" altLang="en-US" sz="3200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ru-RU" altLang="en-US" sz="3200">
                <a:ea typeface="ＭＳ Ｐゴシック"/>
                <a:cs typeface="ＭＳ Ｐゴシック"/>
              </a:rPr>
              <a:t>ПППИ</a:t>
            </a:r>
            <a:r>
              <a:rPr lang="ru-RU" altLang="en-US" sz="3200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ru-RU" altLang="en-US" sz="3200">
                <a:ea typeface="ＭＳ Ｐゴシック"/>
                <a:cs typeface="ＭＳ Ｐゴシック"/>
              </a:rPr>
              <a:t>на программы иммунизации</a:t>
            </a:r>
            <a:endParaRPr lang="en-US" altLang="en-US" sz="3200" i="1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306" grpId="0" animBg="1"/>
      <p:bldP spid="54307" grpId="0" animBg="1"/>
      <p:bldP spid="54308" grpId="0" animBg="1"/>
      <p:bldP spid="54448" grpId="0" autoUpdateAnimBg="0"/>
      <p:bldP spid="544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ChangeArrowheads="1"/>
          </p:cNvSpPr>
          <p:nvPr/>
        </p:nvSpPr>
        <p:spPr bwMode="auto">
          <a:xfrm>
            <a:off x="0" y="598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defTabSz="912813" eaLnBrk="1" hangingPunct="1">
              <a:spcBef>
                <a:spcPct val="70000"/>
              </a:spcBef>
            </a:pPr>
            <a:r>
              <a:rPr lang="ru-RU" altLang="en-US" sz="2400">
                <a:ea typeface="ＭＳ Ｐゴシック"/>
                <a:cs typeface="ＭＳ Ｐゴシック"/>
              </a:rPr>
              <a:t>Возможные последствия ПППИ: утрата доверия = смерти</a:t>
            </a:r>
            <a:endParaRPr lang="en-US" altLang="en-US" sz="2400">
              <a:ea typeface="ＭＳ Ｐゴシック"/>
              <a:cs typeface="ＭＳ Ｐゴシック"/>
            </a:endParaRPr>
          </a:p>
        </p:txBody>
      </p:sp>
      <p:sp>
        <p:nvSpPr>
          <p:cNvPr id="14340" name="Title 7"/>
          <p:cNvSpPr>
            <a:spLocks noGrp="1"/>
          </p:cNvSpPr>
          <p:nvPr>
            <p:ph type="title" idx="4294967295"/>
          </p:nvPr>
        </p:nvSpPr>
        <p:spPr>
          <a:xfrm flipV="1">
            <a:off x="301625" y="0"/>
            <a:ext cx="8732838" cy="92075"/>
          </a:xfrm>
          <a:effectLst>
            <a:outerShdw dist="25401" dir="2700000" algn="tl" rotWithShape="0">
              <a:schemeClr val="tx1">
                <a:alpha val="42998"/>
              </a:schemeClr>
            </a:outerShdw>
          </a:effectLst>
        </p:spPr>
        <p:txBody>
          <a:bodyPr lIns="91402" tIns="45702" rIns="91402" bIns="45702" anchor="t"/>
          <a:lstStyle/>
          <a:p>
            <a:pPr>
              <a:defRPr/>
            </a:pPr>
            <a:endParaRPr lang="en-US" altLang="en-US" sz="2000" i="1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355600" y="252413"/>
            <a:ext cx="802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algn="l" defTabSz="912813" eaLnBrk="1" hangingPunct="1">
              <a:spcBef>
                <a:spcPct val="70000"/>
              </a:spcBef>
            </a:pPr>
            <a:r>
              <a:rPr lang="ru-RU" altLang="en-US" sz="2000">
                <a:ea typeface="ＭＳ Ｐゴシック"/>
                <a:cs typeface="ＭＳ Ｐゴシック"/>
              </a:rPr>
              <a:t>Примеры: Заболеваемость коклюшем в странах, где наблюдается активное движение противников иммунизации.</a:t>
            </a:r>
            <a:endParaRPr lang="en-US" altLang="en-US" sz="2000">
              <a:ea typeface="ＭＳ Ｐゴシック"/>
              <a:cs typeface="ＭＳ Ｐゴシック"/>
            </a:endParaRP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457200" y="954088"/>
            <a:ext cx="4567238" cy="2855912"/>
          </a:xfrm>
          <a:prstGeom prst="rightArrow">
            <a:avLst>
              <a:gd name="adj1" fmla="val 50000"/>
              <a:gd name="adj2" fmla="val 55484"/>
            </a:avLst>
          </a:prstGeom>
          <a:solidFill>
            <a:srgbClr val="99D5DB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2" tIns="45702" rIns="91402" bIns="45702" anchor="ctr"/>
          <a:lstStyle/>
          <a:p>
            <a:pPr marL="0" lvl="1" algn="l" defTabSz="912813" eaLnBrk="1" hangingPunct="1">
              <a:buClr>
                <a:srgbClr val="00639A"/>
              </a:buClr>
              <a:defRPr/>
            </a:pPr>
            <a:r>
              <a:rPr lang="ru-RU" altLang="en-US" sz="1600">
                <a:solidFill>
                  <a:srgbClr val="00639A"/>
                </a:solidFill>
                <a:latin typeface="Calibri" pitchFamily="34" charset="0"/>
                <a:ea typeface="ＭＳ Ｐゴシック"/>
                <a:cs typeface="ＭＳ Ｐゴシック"/>
              </a:rPr>
              <a:t>Изменение политики правительства</a:t>
            </a:r>
            <a:endParaRPr lang="en-US" altLang="en-US" sz="1600">
              <a:solidFill>
                <a:srgbClr val="00639A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0" lvl="1" algn="l" defTabSz="912813" eaLnBrk="1" hangingPunct="1">
              <a:buClr>
                <a:srgbClr val="00639A"/>
              </a:buClr>
              <a:defRPr/>
            </a:pPr>
            <a:r>
              <a:rPr lang="ru-RU" altLang="en-US" sz="1400" b="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На фоне 2 смертей, предположительно вызванных вакциной АКДС, вакцинация приостановлена.</a:t>
            </a:r>
            <a:endParaRPr lang="en-US" altLang="en-US" sz="1400" b="0">
              <a:solidFill>
                <a:srgbClr val="FFFFFF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marL="0" lvl="1" algn="l" defTabSz="912813" eaLnBrk="1" hangingPunct="1">
              <a:buClr>
                <a:srgbClr val="00639A"/>
              </a:buClr>
              <a:defRPr/>
            </a:pPr>
            <a:r>
              <a:rPr lang="ru-RU" altLang="en-US" sz="1400">
                <a:solidFill>
                  <a:srgbClr val="FFFFFF"/>
                </a:solidFill>
                <a:latin typeface="Calibri" pitchFamily="34" charset="0"/>
                <a:ea typeface="ＭＳ Ｐゴシック"/>
                <a:cs typeface="ＭＳ Ｐゴシック"/>
              </a:rPr>
              <a:t>41 смерть от вспышки коклюша.</a:t>
            </a:r>
            <a:endParaRPr lang="en-IN" altLang="en-US" sz="1400" b="0">
              <a:solidFill>
                <a:srgbClr val="FFFFFF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Left Arrow 3"/>
          <p:cNvSpPr>
            <a:spLocks noChangeArrowheads="1"/>
          </p:cNvSpPr>
          <p:nvPr/>
        </p:nvSpPr>
        <p:spPr bwMode="auto">
          <a:xfrm>
            <a:off x="4343400" y="3581400"/>
            <a:ext cx="4038600" cy="2667000"/>
          </a:xfrm>
          <a:prstGeom prst="leftArrow">
            <a:avLst>
              <a:gd name="adj1" fmla="val 50000"/>
              <a:gd name="adj2" fmla="val 49474"/>
            </a:avLst>
          </a:prstGeom>
          <a:solidFill>
            <a:srgbClr val="99D5DB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402" tIns="45702" rIns="91402" bIns="4570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l" defTabSz="9139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639A"/>
              </a:buClr>
              <a:defRPr/>
            </a:pPr>
            <a:endParaRPr lang="en-US" altLang="en-US" sz="2000" dirty="0">
              <a:solidFill>
                <a:srgbClr val="00639A"/>
              </a:solidFill>
              <a:latin typeface="Calibri" pitchFamily="34" charset="0"/>
              <a:cs typeface="Arial" pitchFamily="34" charset="0"/>
            </a:endParaRPr>
          </a:p>
          <a:p>
            <a:pPr marL="0" lvl="1" algn="l" defTabSz="9139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639A"/>
              </a:buClr>
              <a:defRPr/>
            </a:pPr>
            <a:r>
              <a:rPr lang="ru-RU" altLang="en-US" sz="2000" dirty="0" smtClean="0">
                <a:solidFill>
                  <a:srgbClr val="00639A"/>
                </a:solidFill>
                <a:latin typeface="Calibri" pitchFamily="34" charset="0"/>
                <a:cs typeface="Arial" pitchFamily="34" charset="0"/>
              </a:rPr>
              <a:t>Утрата </a:t>
            </a:r>
            <a:r>
              <a:rPr lang="ru-RU" altLang="en-US" sz="2000" dirty="0">
                <a:solidFill>
                  <a:srgbClr val="00639A"/>
                </a:solidFill>
                <a:latin typeface="Calibri" pitchFamily="34" charset="0"/>
                <a:cs typeface="Arial" pitchFamily="34" charset="0"/>
              </a:rPr>
              <a:t>доверия со стороны населения</a:t>
            </a:r>
            <a:endParaRPr lang="en-US" altLang="en-US" sz="2000" dirty="0">
              <a:solidFill>
                <a:srgbClr val="00639A"/>
              </a:solidFill>
              <a:latin typeface="Calibri" pitchFamily="34" charset="0"/>
              <a:cs typeface="Arial" pitchFamily="34" charset="0"/>
            </a:endParaRPr>
          </a:p>
          <a:p>
            <a:pPr marL="0" lvl="1" algn="l" defTabSz="91397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639A"/>
              </a:buClr>
              <a:defRPr/>
            </a:pPr>
            <a:r>
              <a:rPr lang="ru-RU" altLang="en-US" sz="2000" b="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Возвращение болезни… Смерть от коклюша…</a:t>
            </a:r>
            <a:endParaRPr lang="en-US" altLang="en-US" sz="2000" b="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altLang="en-US" sz="1800" b="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30600"/>
            <a:ext cx="3886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38" y="1381125"/>
            <a:ext cx="4010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20663"/>
            <a:ext cx="7556500" cy="11160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50967A"/>
                </a:solidFill>
                <a:latin typeface="Times New Roman" pitchFamily="18" charset="0"/>
              </a:rPr>
              <a:t>Национальный календарь профилактических прививок</a:t>
            </a:r>
            <a:r>
              <a:rPr lang="ru-RU" sz="2000" smtClean="0">
                <a:solidFill>
                  <a:srgbClr val="50967A"/>
                </a:solidFill>
                <a:latin typeface="Times New Roman" pitchFamily="18" charset="0"/>
              </a:rPr>
              <a:t> (постановление Министерства здравоохранения Республики Беларусь от 18.06.2012 г. № 106)</a:t>
            </a:r>
          </a:p>
        </p:txBody>
      </p:sp>
      <p:pic>
        <p:nvPicPr>
          <p:cNvPr id="36866" name="Picture 56" descr="MCj029756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0"/>
            <a:ext cx="14033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Изображение 2" descr="календар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1562100"/>
            <a:ext cx="890428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8425" y="6589713"/>
            <a:ext cx="8721725" cy="268287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6" name="Прямоугольник 5"/>
          <p:cNvSpPr/>
          <p:nvPr/>
        </p:nvSpPr>
        <p:spPr>
          <a:xfrm>
            <a:off x="98425" y="4756150"/>
            <a:ext cx="8721725" cy="63500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7" name="Прямоугольник 6"/>
          <p:cNvSpPr/>
          <p:nvPr/>
        </p:nvSpPr>
        <p:spPr>
          <a:xfrm>
            <a:off x="98425" y="3598863"/>
            <a:ext cx="8721725" cy="268287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9" name="Прямоугольник 8"/>
          <p:cNvSpPr/>
          <p:nvPr/>
        </p:nvSpPr>
        <p:spPr>
          <a:xfrm>
            <a:off x="98425" y="2297113"/>
            <a:ext cx="8721725" cy="398462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8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25" y="1562100"/>
            <a:ext cx="8721725" cy="735013"/>
          </a:xfrm>
          <a:prstGeom prst="rect">
            <a:avLst/>
          </a:prstGeom>
          <a:solidFill>
            <a:srgbClr val="3C8D6B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8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6419850" y="4137025"/>
            <a:ext cx="565150" cy="412750"/>
          </a:xfrm>
          <a:prstGeom prst="star5">
            <a:avLst/>
          </a:prstGeom>
          <a:solidFill>
            <a:schemeClr val="l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800" b="0"/>
          </a:p>
        </p:txBody>
      </p:sp>
      <p:sp>
        <p:nvSpPr>
          <p:cNvPr id="12" name="Прямоугольник 11"/>
          <p:cNvSpPr/>
          <p:nvPr/>
        </p:nvSpPr>
        <p:spPr>
          <a:xfrm>
            <a:off x="3721100" y="3009900"/>
            <a:ext cx="4889500" cy="588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D196DF4-151F-4698-A09E-EF5E4ADB68B3}" type="slidenum">
              <a:rPr lang="en-GB" sz="1200" b="0">
                <a:solidFill>
                  <a:schemeClr val="hlink"/>
                </a:solidFill>
              </a:rPr>
              <a:pPr algn="r" eaLnBrk="1" hangingPunct="1"/>
              <a:t>13</a:t>
            </a:fld>
            <a:endParaRPr lang="en-GB" sz="1200" b="0">
              <a:solidFill>
                <a:schemeClr val="hlink"/>
              </a:solidFill>
            </a:endParaRP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333375"/>
            <a:ext cx="8712200" cy="539750"/>
          </a:xfrm>
          <a:solidFill>
            <a:srgbClr val="008080"/>
          </a:solidFill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Внедрение новых вакцин</a:t>
            </a:r>
            <a:endParaRPr lang="en-GB" sz="2800" smtClean="0"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6850" y="1328738"/>
          <a:ext cx="8748713" cy="4757737"/>
        </p:xfrm>
        <a:graphic>
          <a:graphicData uri="http://schemas.openxmlformats.org/drawingml/2006/table">
            <a:tbl>
              <a:tblPr/>
              <a:tblGrid>
                <a:gridCol w="1495425"/>
                <a:gridCol w="2117725"/>
                <a:gridCol w="2314575"/>
                <a:gridCol w="2820988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Вакцина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Целевое население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Примечания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год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ВГВ – 3 дозы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Новорожденные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среднем - 106 000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в 13 лет - 136 000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Подростки прививались до 2012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238 тыс. доз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год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КПК – 2 дозы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 12 мес. -118 594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Дети 6 лет  - 109 585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 – в 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2000 – в 6 лет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год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Грипп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риска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Вакцинаций в год доз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2006 – 200 тыс.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– 3,8 млн.  (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pitchFamily="2" charset="2"/>
                          <a:sym typeface="Wingdings" pitchFamily="2" charset="2"/>
                        </a:rPr>
                        <a:t>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19 раз)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год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Пневмококковая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риска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7840 доз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год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Вакцина против Хиб-инфекции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Группы риска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5418 доз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7928" name="Content Placeholder 2"/>
          <p:cNvSpPr txBox="1">
            <a:spLocks/>
          </p:cNvSpPr>
          <p:nvPr/>
        </p:nvSpPr>
        <p:spPr bwMode="auto">
          <a:xfrm>
            <a:off x="1016000" y="5700713"/>
            <a:ext cx="7670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ru-RU" sz="16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solidFill>
            <a:srgbClr val="96D5DE"/>
          </a:solidFill>
        </p:spPr>
        <p:txBody>
          <a:bodyPr/>
          <a:lstStyle/>
          <a:p>
            <a:r>
              <a:rPr lang="ru-RU" sz="3200" b="1" smtClean="0">
                <a:solidFill>
                  <a:srgbClr val="008080"/>
                </a:solidFill>
              </a:rPr>
              <a:t>Отношение вакцин к повышенной и пониженной температурам хранения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625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400" b="1" smtClean="0">
                <a:solidFill>
                  <a:srgbClr val="008080"/>
                </a:solidFill>
                <a:cs typeface="맑은 고딕"/>
              </a:rPr>
              <a:t>Наиболее термочувствительными</a:t>
            </a:r>
            <a:r>
              <a:rPr lang="ru-RU" altLang="ko-KR" sz="2400" smtClean="0">
                <a:solidFill>
                  <a:srgbClr val="008080"/>
                </a:solidFill>
                <a:cs typeface="맑은 고딕"/>
              </a:rPr>
              <a:t> являются полиомиелитная, коревая, коклюшная (бесклеточная), паротитная, АКДС, АДС, АДС-М, БЦЖ, вакцина против гепатита В. </a:t>
            </a:r>
          </a:p>
          <a:p>
            <a:pPr>
              <a:lnSpc>
                <a:spcPct val="80000"/>
              </a:lnSpc>
            </a:pPr>
            <a:r>
              <a:rPr lang="ru-RU" altLang="ko-KR" sz="2400" b="1" smtClean="0">
                <a:solidFill>
                  <a:srgbClr val="008080"/>
                </a:solidFill>
                <a:cs typeface="맑은 고딕"/>
              </a:rPr>
              <a:t>менее чувствителен</a:t>
            </a:r>
            <a:r>
              <a:rPr lang="ru-RU" altLang="ko-KR" sz="2400" smtClean="0">
                <a:solidFill>
                  <a:srgbClr val="008080"/>
                </a:solidFill>
                <a:cs typeface="맑은 고딕"/>
              </a:rPr>
              <a:t> к повышению температуры столбнячный анатоксин (АС) </a:t>
            </a:r>
          </a:p>
          <a:p>
            <a:pPr>
              <a:lnSpc>
                <a:spcPct val="80000"/>
              </a:lnSpc>
            </a:pPr>
            <a:endParaRPr lang="ru-RU" altLang="ko-KR" sz="2400" smtClean="0">
              <a:solidFill>
                <a:srgbClr val="008080"/>
              </a:solidFill>
              <a:cs typeface="맑은 고딕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008080"/>
                </a:solidFill>
              </a:rPr>
              <a:t>по чувствительности к низкой температуре</a:t>
            </a:r>
            <a:r>
              <a:rPr lang="ru-RU" sz="2400" smtClean="0">
                <a:solidFill>
                  <a:srgbClr val="008080"/>
                </a:solidFill>
              </a:rPr>
              <a:t>: </a:t>
            </a:r>
            <a:endParaRPr lang="en-US" sz="2400" smtClean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008080"/>
                </a:solidFill>
              </a:rPr>
              <a:t>одни </a:t>
            </a:r>
            <a:r>
              <a:rPr lang="ru-RU" sz="2400" u="sng" smtClean="0">
                <a:solidFill>
                  <a:srgbClr val="008080"/>
                </a:solidFill>
              </a:rPr>
              <a:t>могут переносить замораживание</a:t>
            </a:r>
            <a:r>
              <a:rPr lang="ru-RU" sz="2400" smtClean="0">
                <a:solidFill>
                  <a:srgbClr val="008080"/>
                </a:solidFill>
              </a:rPr>
              <a:t> без потери активности (полиомиелитная, коревая, паротитная вакцины),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008080"/>
                </a:solidFill>
              </a:rPr>
              <a:t>другие </a:t>
            </a:r>
            <a:r>
              <a:rPr lang="ru-RU" sz="2400" u="sng" smtClean="0">
                <a:solidFill>
                  <a:srgbClr val="008080"/>
                </a:solidFill>
              </a:rPr>
              <a:t>разрушаются при замораживании</a:t>
            </a:r>
            <a:r>
              <a:rPr lang="ru-RU" sz="2400" smtClean="0">
                <a:solidFill>
                  <a:srgbClr val="008080"/>
                </a:solidFill>
              </a:rPr>
              <a:t> (АКДС, АДС, АДС-М, АС, вакцина против гепатита В).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  <a:solidFill>
            <a:srgbClr val="96D5DE"/>
          </a:solidFill>
          <a:ln>
            <a:solidFill>
              <a:srgbClr val="96D5DE"/>
            </a:solidFill>
          </a:ln>
        </p:spPr>
        <p:txBody>
          <a:bodyPr/>
          <a:lstStyle/>
          <a:p>
            <a:r>
              <a:rPr lang="ru-RU" b="1" smtClean="0">
                <a:solidFill>
                  <a:srgbClr val="008080"/>
                </a:solidFill>
              </a:rPr>
              <a:t>Четыре уровня холода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30350"/>
            <a:ext cx="82296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800100"/>
            <a:ext cx="8301037" cy="5843588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2800" u="sng">
                <a:solidFill>
                  <a:srgbClr val="45836A"/>
                </a:solidFill>
                <a:latin typeface="Times New Roman" pitchFamily="18" charset="0"/>
              </a:rPr>
              <a:t>первый уровень</a:t>
            </a:r>
            <a:r>
              <a:rPr lang="ru-RU" sz="2800" b="0">
                <a:solidFill>
                  <a:srgbClr val="45836A"/>
                </a:solidFill>
                <a:latin typeface="Times New Roman" pitchFamily="18" charset="0"/>
              </a:rPr>
              <a:t> - предприятие-производитель иммунобиологических лекарственных средств;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2800" u="sng">
                <a:solidFill>
                  <a:srgbClr val="45836A"/>
                </a:solidFill>
                <a:latin typeface="Times New Roman" pitchFamily="18" charset="0"/>
              </a:rPr>
              <a:t>второй уровень</a:t>
            </a:r>
            <a:r>
              <a:rPr lang="ru-RU" sz="2800" b="0">
                <a:solidFill>
                  <a:srgbClr val="45836A"/>
                </a:solidFill>
                <a:latin typeface="Times New Roman" pitchFamily="18" charset="0"/>
              </a:rPr>
              <a:t> - аптечные склады юридических лиц и индивидуальных предпринимателей всех форм собственности;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2800" u="sng">
                <a:solidFill>
                  <a:srgbClr val="45836A"/>
                </a:solidFill>
                <a:latin typeface="Times New Roman" pitchFamily="18" charset="0"/>
              </a:rPr>
              <a:t>третий уровень</a:t>
            </a:r>
            <a:r>
              <a:rPr lang="ru-RU" sz="2800" b="0">
                <a:solidFill>
                  <a:srgbClr val="45836A"/>
                </a:solidFill>
                <a:latin typeface="Times New Roman" pitchFamily="18" charset="0"/>
              </a:rPr>
              <a:t> - больничные аптеки;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2800" u="sng">
                <a:solidFill>
                  <a:srgbClr val="45836A"/>
                </a:solidFill>
                <a:latin typeface="Times New Roman" pitchFamily="18" charset="0"/>
              </a:rPr>
              <a:t>четвертый уровень</a:t>
            </a:r>
            <a:r>
              <a:rPr lang="ru-RU" sz="2800" b="0">
                <a:solidFill>
                  <a:srgbClr val="45836A"/>
                </a:solidFill>
                <a:latin typeface="Times New Roman" pitchFamily="18" charset="0"/>
              </a:rPr>
              <a:t> - организации здравоохранения и иные организации всех форм собственности, имеющие прививочные кабинеты.</a:t>
            </a:r>
          </a:p>
          <a:p>
            <a:pPr algn="l" defTabSz="914400" eaLnBrk="1" hangingPunct="1"/>
            <a:r>
              <a:rPr lang="ru-RU" sz="1400" i="1">
                <a:solidFill>
                  <a:srgbClr val="45836A"/>
                </a:solidFill>
                <a:latin typeface="Times New Roman" pitchFamily="18" charset="0"/>
              </a:rPr>
              <a:t>(ПОСТАНОВЛЕНИЕ МИНИСТЕРСТВА ЗДРАВООХРАНЕНИЯ РЕСПУБЛИКИ БЕЛАРУСЬ 2 декабря 2013 г. N 114</a:t>
            </a:r>
            <a:r>
              <a:rPr lang="ru-RU" sz="1600" i="1">
                <a:solidFill>
                  <a:srgbClr val="45836A"/>
                </a:solidFill>
                <a:latin typeface="Times New Roman" pitchFamily="18" charset="0"/>
              </a:rPr>
              <a:t>)</a:t>
            </a:r>
            <a:endParaRPr lang="ru-RU" sz="1800" b="0" i="1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800" b="0" i="1">
              <a:solidFill>
                <a:srgbClr val="45836A"/>
              </a:solidFill>
              <a:latin typeface="Times New Roman" pitchFamily="18" charset="0"/>
            </a:endParaRPr>
          </a:p>
        </p:txBody>
      </p:sp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5794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УРОВНИ ХОЛОДОВОЙ ЦЕПИ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-112713" y="5457825"/>
            <a:ext cx="6750051" cy="1439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30" name="Овал 29"/>
          <p:cNvSpPr/>
          <p:nvPr/>
        </p:nvSpPr>
        <p:spPr>
          <a:xfrm>
            <a:off x="6637338" y="5597525"/>
            <a:ext cx="2224087" cy="11811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1800" b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Медицинский</a:t>
            </a:r>
            <a:r>
              <a:rPr lang="ru-RU" sz="1800" b="0">
                <a:solidFill>
                  <a:srgbClr val="CCECFF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sz="1800" b="0">
                <a:solidFill>
                  <a:schemeClr val="tx1"/>
                </a:solidFill>
                <a:latin typeface="Arial" charset="0"/>
              </a:rPr>
              <a:t>центр</a:t>
            </a:r>
          </a:p>
          <a:p>
            <a:pPr eaLnBrk="1" hangingPunct="1">
              <a:defRPr/>
            </a:pPr>
            <a:endParaRPr lang="ru-RU" sz="2800" b="0">
              <a:solidFill>
                <a:srgbClr val="000000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4216400" y="5086350"/>
            <a:ext cx="26988" cy="795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996113" y="5114925"/>
            <a:ext cx="0" cy="48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42" name="Название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404225" cy="706438"/>
          </a:xfrm>
        </p:spPr>
        <p:txBody>
          <a:bodyPr/>
          <a:lstStyle/>
          <a:p>
            <a:pPr eaLnBrk="1" hangingPunct="1"/>
            <a:r>
              <a:rPr lang="ru-RU" sz="2800" smtClean="0"/>
              <a:t>    </a:t>
            </a:r>
            <a:r>
              <a:rPr lang="ru-RU" sz="2000" smtClean="0">
                <a:solidFill>
                  <a:srgbClr val="50967A"/>
                </a:solidFill>
                <a:latin typeface="Times New Roman" pitchFamily="18" charset="0"/>
              </a:rPr>
              <a:t>Уровни холодовой цепи в системе поставок в Республике Беларусь</a:t>
            </a:r>
          </a:p>
        </p:txBody>
      </p:sp>
      <p:sp>
        <p:nvSpPr>
          <p:cNvPr id="27654" name="Нижний колонтитул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GB" sz="28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837363" y="5927725"/>
            <a:ext cx="1849437" cy="631825"/>
          </a:xfrm>
          <a:prstGeom prst="rect">
            <a:avLst/>
          </a:prstGeom>
          <a:solidFill>
            <a:srgbClr val="CCCCF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2000" b="0">
                <a:solidFill>
                  <a:schemeClr val="tx1"/>
                </a:solidFill>
                <a:latin typeface="+mn-lt"/>
                <a:cs typeface="+mn-cs"/>
              </a:rPr>
              <a:t>Медицинский центр</a:t>
            </a:r>
            <a:endParaRPr lang="en-GB" sz="2000" b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5545" name="TextBox 5"/>
          <p:cNvSpPr txBox="1">
            <a:spLocks noChangeArrowheads="1"/>
          </p:cNvSpPr>
          <p:nvPr/>
        </p:nvSpPr>
        <p:spPr bwMode="auto">
          <a:xfrm>
            <a:off x="3246438" y="1093788"/>
            <a:ext cx="2106612" cy="392112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800" b="0">
                <a:solidFill>
                  <a:srgbClr val="222268"/>
                </a:solidFill>
                <a:latin typeface="Calibri" pitchFamily="34" charset="0"/>
              </a:rPr>
              <a:t>Уровень  1</a:t>
            </a:r>
          </a:p>
        </p:txBody>
      </p:sp>
      <p:grpSp>
        <p:nvGrpSpPr>
          <p:cNvPr id="65546" name="TextBox 6"/>
          <p:cNvGrpSpPr>
            <a:grpSpLocks/>
          </p:cNvGrpSpPr>
          <p:nvPr/>
        </p:nvGrpSpPr>
        <p:grpSpPr bwMode="auto">
          <a:xfrm>
            <a:off x="358775" y="1543050"/>
            <a:ext cx="5661025" cy="769938"/>
            <a:chOff x="1060" y="641"/>
            <a:chExt cx="4143" cy="732"/>
          </a:xfrm>
        </p:grpSpPr>
        <p:pic>
          <p:nvPicPr>
            <p:cNvPr id="65547" name="TextBox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0" y="641"/>
              <a:ext cx="4143" cy="7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65548" name="Text Box 10"/>
            <p:cNvSpPr txBox="1">
              <a:spLocks noChangeArrowheads="1"/>
            </p:cNvSpPr>
            <p:nvPr/>
          </p:nvSpPr>
          <p:spPr bwMode="auto">
            <a:xfrm>
              <a:off x="1097" y="697"/>
              <a:ext cx="4072" cy="6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sz="2000" b="0">
                  <a:solidFill>
                    <a:srgbClr val="000000"/>
                  </a:solidFill>
                  <a:latin typeface="Calibri" pitchFamily="34" charset="0"/>
                </a:rPr>
                <a:t>Аптечный склад </a:t>
              </a:r>
            </a:p>
            <a:p>
              <a:pPr eaLnBrk="1" hangingPunct="1"/>
              <a:r>
                <a:rPr lang="ru-RU" sz="2000" b="0">
                  <a:solidFill>
                    <a:srgbClr val="000000"/>
                  </a:solidFill>
                  <a:latin typeface="Calibri" pitchFamily="34" charset="0"/>
                </a:rPr>
                <a:t>РУП  «Белфармация» г.Минск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09888" y="2312988"/>
            <a:ext cx="1641475" cy="422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222268"/>
                </a:solidFill>
              </a:rPr>
              <a:t>Уровень  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2944813"/>
            <a:ext cx="4000500" cy="466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ru-RU" sz="2000" b="0">
                <a:solidFill>
                  <a:srgbClr val="000000"/>
                </a:solidFill>
              </a:rPr>
              <a:t>Областные аптечные склады</a:t>
            </a:r>
            <a:r>
              <a:rPr lang="ru-RU" sz="2400" b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3475" y="5086350"/>
            <a:ext cx="1636713" cy="4222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222268"/>
                </a:solidFill>
                <a:latin typeface="+mn-lt"/>
                <a:cs typeface="+mn-cs"/>
              </a:rPr>
              <a:t>Уровень 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775" y="4098925"/>
            <a:ext cx="1985963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ru-RU" sz="2000" b="0">
                <a:solidFill>
                  <a:srgbClr val="000000"/>
                </a:solidFill>
              </a:rPr>
              <a:t>Аптека областной больницы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3475" y="4098925"/>
            <a:ext cx="2497138" cy="71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1" hangingPunct="1"/>
            <a:r>
              <a:rPr lang="ru-RU" sz="2000" b="0">
                <a:solidFill>
                  <a:srgbClr val="000000"/>
                </a:solidFill>
                <a:cs typeface="Arial" charset="0"/>
              </a:rPr>
              <a:t>Аптека ЦРБ</a:t>
            </a:r>
          </a:p>
          <a:p>
            <a:pPr algn="l" eaLnBrk="1" hangingPunct="1"/>
            <a:endParaRPr lang="ru-RU" sz="20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1488" y="6127750"/>
            <a:ext cx="1617662" cy="708025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/>
              <a:t>Врачебная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/>
              <a:t>амбулатория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775" y="5818188"/>
            <a:ext cx="1655763" cy="40005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/>
              <a:t>Поликлиника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6438" y="5881688"/>
            <a:ext cx="1654175" cy="40005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/>
              <a:t>Поликлиника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16500" y="5927725"/>
            <a:ext cx="1616075" cy="708025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/>
              <a:t>Врачебная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/>
              <a:t>амбулатория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805488" y="5597525"/>
            <a:ext cx="1670050" cy="4064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4F81B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dk1"/>
                </a:solidFill>
                <a:latin typeface="+mn-lt"/>
                <a:cs typeface="+mn-cs"/>
              </a:rPr>
              <a:t>Поликлиника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506538" y="5135563"/>
            <a:ext cx="711200" cy="981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4" idx="2"/>
          </p:cNvCxnSpPr>
          <p:nvPr/>
        </p:nvCxnSpPr>
        <p:spPr>
          <a:xfrm flipH="1">
            <a:off x="785813" y="5114925"/>
            <a:ext cx="439737" cy="703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1481138" y="2312988"/>
            <a:ext cx="1576387" cy="6318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20" name="Стрелка вниз 19"/>
          <p:cNvSpPr/>
          <p:nvPr/>
        </p:nvSpPr>
        <p:spPr>
          <a:xfrm>
            <a:off x="2366963" y="3535363"/>
            <a:ext cx="1084262" cy="5365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41" name="Стрелка вниз 40"/>
          <p:cNvSpPr/>
          <p:nvPr/>
        </p:nvSpPr>
        <p:spPr>
          <a:xfrm>
            <a:off x="327025" y="3541713"/>
            <a:ext cx="1084263" cy="530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42" name="TextBox 41"/>
          <p:cNvSpPr txBox="1"/>
          <p:nvPr/>
        </p:nvSpPr>
        <p:spPr>
          <a:xfrm>
            <a:off x="5016500" y="4071938"/>
            <a:ext cx="2459038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ru-RU" sz="2000" b="0">
                <a:solidFill>
                  <a:srgbClr val="000000"/>
                </a:solidFill>
              </a:rPr>
              <a:t>Аптека Детской инфекционной больницы г.Минск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4900613" y="2292350"/>
            <a:ext cx="1084262" cy="17795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243388" y="5151438"/>
            <a:ext cx="1109662" cy="73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359150" y="6356350"/>
            <a:ext cx="1541463" cy="4222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chemeClr val="dk1"/>
                </a:solidFill>
                <a:latin typeface="+mn-lt"/>
                <a:cs typeface="+mn-cs"/>
              </a:rPr>
              <a:t>Уровень 4</a:t>
            </a:r>
          </a:p>
        </p:txBody>
      </p:sp>
      <p:sp>
        <p:nvSpPr>
          <p:cNvPr id="65568" name="Rectangle 33"/>
          <p:cNvSpPr>
            <a:spLocks noChangeArrowheads="1"/>
          </p:cNvSpPr>
          <p:nvPr/>
        </p:nvSpPr>
        <p:spPr bwMode="auto">
          <a:xfrm>
            <a:off x="6019800" y="2692400"/>
            <a:ext cx="2667000" cy="801688"/>
          </a:xfrm>
          <a:prstGeom prst="rect">
            <a:avLst/>
          </a:prstGeom>
          <a:solidFill>
            <a:srgbClr val="FFCC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Аптечный склад ЮЛ негосударственной формы собственности</a:t>
            </a:r>
            <a:r>
              <a:rPr lang="ru-RU" sz="18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7134225" y="2157413"/>
            <a:ext cx="1552575" cy="4222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solidFill>
                  <a:srgbClr val="222268"/>
                </a:solidFill>
              </a:rPr>
              <a:t>Уровень  2</a:t>
            </a:r>
          </a:p>
        </p:txBody>
      </p:sp>
      <p:cxnSp>
        <p:nvCxnSpPr>
          <p:cNvPr id="4" name="Прямая со стрелкой 30"/>
          <p:cNvCxnSpPr>
            <a:stCxn id="65568" idx="1"/>
            <a:endCxn id="43" idx="0"/>
          </p:cNvCxnSpPr>
          <p:nvPr/>
        </p:nvCxnSpPr>
        <p:spPr>
          <a:xfrm>
            <a:off x="7353300" y="3494088"/>
            <a:ext cx="409575" cy="2433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30"/>
          <p:cNvCxnSpPr>
            <a:stCxn id="65568" idx="1"/>
            <a:endCxn id="43" idx="0"/>
          </p:cNvCxnSpPr>
          <p:nvPr/>
        </p:nvCxnSpPr>
        <p:spPr>
          <a:xfrm>
            <a:off x="5507038" y="1093788"/>
            <a:ext cx="1846262" cy="1598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572" name="Rectangle 38"/>
          <p:cNvSpPr>
            <a:spLocks noChangeArrowheads="1"/>
          </p:cNvSpPr>
          <p:nvPr/>
        </p:nvSpPr>
        <p:spPr bwMode="auto">
          <a:xfrm>
            <a:off x="2217738" y="706438"/>
            <a:ext cx="4151312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/>
            <a:r>
              <a:rPr lang="ru-RU" sz="1800" b="0">
                <a:solidFill>
                  <a:srgbClr val="000000"/>
                </a:solidFill>
              </a:rPr>
              <a:t>Предприятие – производитель ИЛС</a:t>
            </a:r>
          </a:p>
        </p:txBody>
      </p:sp>
      <p:cxnSp>
        <p:nvCxnSpPr>
          <p:cNvPr id="11" name="Прямая со стрелкой 30"/>
          <p:cNvCxnSpPr>
            <a:stCxn id="65568" idx="1"/>
            <a:endCxn id="43" idx="0"/>
          </p:cNvCxnSpPr>
          <p:nvPr/>
        </p:nvCxnSpPr>
        <p:spPr>
          <a:xfrm>
            <a:off x="2909888" y="1093788"/>
            <a:ext cx="282575" cy="517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30"/>
          <p:cNvCxnSpPr>
            <a:cxnSpLocks noChangeShapeType="1"/>
            <a:stCxn id="65568" idx="1"/>
            <a:endCxn id="43" idx="0"/>
          </p:cNvCxnSpPr>
          <p:nvPr/>
        </p:nvCxnSpPr>
        <p:spPr bwMode="auto">
          <a:xfrm flipH="1" flipV="1">
            <a:off x="5443538" y="2292350"/>
            <a:ext cx="576262" cy="801688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396999"/>
          <a:ext cx="7162800" cy="51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7" name="TextBox 6"/>
          <p:cNvSpPr txBox="1">
            <a:spLocks noChangeArrowheads="1"/>
          </p:cNvSpPr>
          <p:nvPr/>
        </p:nvSpPr>
        <p:spPr bwMode="auto">
          <a:xfrm>
            <a:off x="179388" y="5084763"/>
            <a:ext cx="1547812" cy="16414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05A4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2</a:t>
            </a:r>
            <a:r>
              <a:rPr lang="ru-RU" sz="1800" b="0">
                <a:solidFill>
                  <a:srgbClr val="45836A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раза в месяц или</a:t>
            </a:r>
          </a:p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 по мере надобности</a:t>
            </a:r>
            <a:r>
              <a:rPr lang="ru-RU" sz="2000" b="0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67588" name="Название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93762"/>
          </a:xfrm>
          <a:solidFill>
            <a:srgbClr val="96D5DE"/>
          </a:solidFill>
        </p:spPr>
        <p:txBody>
          <a:bodyPr/>
          <a:lstStyle/>
          <a:p>
            <a:r>
              <a:rPr lang="ru-RU" smtClean="0">
                <a:solidFill>
                  <a:srgbClr val="45836A"/>
                </a:solidFill>
                <a:latin typeface="Times New Roman" pitchFamily="18" charset="0"/>
              </a:rPr>
              <a:t>Кратность поставок. Хранение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6457950" y="2025650"/>
            <a:ext cx="1806575" cy="4222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05A4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1 -4 раза в год</a:t>
            </a:r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6831013" y="3081338"/>
            <a:ext cx="1743075" cy="4222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05A4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1-4 раза в год</a:t>
            </a:r>
          </a:p>
        </p:txBody>
      </p: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7302500" y="4105275"/>
            <a:ext cx="1420813" cy="7270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05A4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1 раз в </a:t>
            </a:r>
          </a:p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2-3 месяца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solidFill>
            <a:srgbClr val="96D5DE"/>
          </a:solidFill>
        </p:spPr>
        <p:txBody>
          <a:bodyPr/>
          <a:lstStyle/>
          <a:p>
            <a:r>
              <a:rPr lang="ru-RU" smtClean="0">
                <a:solidFill>
                  <a:srgbClr val="008080"/>
                </a:solidFill>
              </a:rPr>
              <a:t>Обеспечение холодовой цепи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57200" y="1920875"/>
            <a:ext cx="8229600" cy="3476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0875"/>
            <a:ext cx="8229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171700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308100"/>
            <a:ext cx="8301037" cy="4479925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50967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2400" u="sng">
                <a:solidFill>
                  <a:srgbClr val="45836A"/>
                </a:solidFill>
                <a:latin typeface="Times New Roman" pitchFamily="18" charset="0"/>
              </a:rPr>
              <a:t>холодовая цепь</a:t>
            </a:r>
            <a:r>
              <a:rPr lang="ru-RU" sz="2400">
                <a:solidFill>
                  <a:srgbClr val="45836A"/>
                </a:solidFill>
                <a:latin typeface="Times New Roman" pitchFamily="18" charset="0"/>
              </a:rPr>
              <a:t> - бесперебойно функционирующая система мер, обеспечивающая оптимальный температурный режим хранения и транспортировки иммунобиологических лекарственных средств на всех этапах пути их следования от производителя лекарственных средств до потребителя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2400" u="sng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400" b="0">
                <a:solidFill>
                  <a:srgbClr val="50967A"/>
                </a:solidFill>
              </a:rPr>
              <a:t>ПОСТАНОВЛЕНИЕ СОВЕТА МИНИСТРОВ РЕСПУБЛИКИ БЕЛАРУСЬ от 22 декабря 2009 г. № 1677 «ОБ УТВЕРЖДЕНИИ ПОЛОЖЕНИЯ О ПОРЯДКЕ ХРАНЕНИЯ, ТРАНСПОРТИРОВКИ, ИЗЪЯТИЯ ИЗ ОБРАЩЕНИЯ, ВОЗВРАТА ПРОИЗВОДИТЕЛЮ ИЛИ ПОСТАВЩИКУ, УНИЧТОЖЕНИЯ ЛЕКАРСТВЕННЫХ СРЕДСТВ</a:t>
            </a:r>
            <a:r>
              <a:rPr lang="ru-RU" sz="1800" b="0">
                <a:solidFill>
                  <a:srgbClr val="50967A"/>
                </a:solidFill>
              </a:rPr>
              <a:t>»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8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800" b="0">
              <a:solidFill>
                <a:srgbClr val="45836A"/>
              </a:solidFill>
              <a:latin typeface="Times New Roman" pitchFamily="18" charset="0"/>
            </a:endParaRP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5794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Нормативное</a:t>
            </a:r>
            <a:r>
              <a:rPr lang="ru-RU" sz="3200" b="0">
                <a:solidFill>
                  <a:schemeClr val="bg1"/>
                </a:solidFill>
                <a:latin typeface="Calibri" pitchFamily="34" charset="0"/>
              </a:rPr>
              <a:t> регулирование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Изображение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545013"/>
            <a:ext cx="13303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Изображение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75" y="4405313"/>
            <a:ext cx="17653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Название 1"/>
          <p:cNvSpPr>
            <a:spLocks noGrp="1"/>
          </p:cNvSpPr>
          <p:nvPr>
            <p:ph type="title" idx="4294967295"/>
          </p:nvPr>
        </p:nvSpPr>
        <p:spPr>
          <a:xfrm>
            <a:off x="315913" y="-166688"/>
            <a:ext cx="8370887" cy="114300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50967A"/>
                </a:solidFill>
                <a:latin typeface="Times New Roman" pitchFamily="18" charset="0"/>
              </a:rPr>
              <a:t>Транспорт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488" y="1558925"/>
            <a:ext cx="1576387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rgbClr val="222268"/>
                </a:solidFill>
              </a:rPr>
              <a:t>Уровень 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488" y="3030538"/>
            <a:ext cx="157638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rgbClr val="222268"/>
                </a:solidFill>
              </a:rPr>
              <a:t>Уровень 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488" y="4778375"/>
            <a:ext cx="1576387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rgbClr val="222268"/>
                </a:solidFill>
              </a:rPr>
              <a:t>Уровень 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488" y="6005513"/>
            <a:ext cx="157638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rgbClr val="222268"/>
                </a:solidFill>
              </a:rPr>
              <a:t>Уровень  4</a:t>
            </a:r>
          </a:p>
        </p:txBody>
      </p:sp>
      <p:pic>
        <p:nvPicPr>
          <p:cNvPr id="68617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8463" y="1335088"/>
            <a:ext cx="244951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Изображение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2825" y="1112838"/>
            <a:ext cx="2511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04000" y="976313"/>
            <a:ext cx="1463675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/>
              <a:t>Изотерма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8463" y="908050"/>
            <a:ext cx="2949575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/>
              <a:t>Авторефрижераторы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4600" y="2214563"/>
            <a:ext cx="209550" cy="48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hangingPunct="1"/>
            <a:endParaRPr lang="ru-RU" sz="2400" b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8622" name="Изображение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3098800"/>
            <a:ext cx="24495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Изображение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2825" y="3251200"/>
            <a:ext cx="25114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51600" y="3173413"/>
            <a:ext cx="1463675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/>
              <a:t>Изотерма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5913" y="2682875"/>
            <a:ext cx="2949575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/>
              <a:t>Авторефрижераторы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2301875" y="6069013"/>
            <a:ext cx="2976563" cy="3984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68627" name="Изображение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240338"/>
            <a:ext cx="17653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Изображение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0" y="52403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Выгнутая вверх стрелка 33"/>
          <p:cNvSpPr/>
          <p:nvPr/>
        </p:nvSpPr>
        <p:spPr>
          <a:xfrm rot="15927784">
            <a:off x="-374651" y="5211763"/>
            <a:ext cx="1452563" cy="725488"/>
          </a:xfrm>
          <a:prstGeom prst="curved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15927784">
            <a:off x="-575469" y="3739357"/>
            <a:ext cx="1914525" cy="725488"/>
          </a:xfrm>
          <a:prstGeom prst="curved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5927784">
            <a:off x="-411956" y="2029619"/>
            <a:ext cx="1454150" cy="725488"/>
          </a:xfrm>
          <a:prstGeom prst="curved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solidFill>
            <a:srgbClr val="96D5DE"/>
          </a:solidFill>
        </p:spPr>
        <p:txBody>
          <a:bodyPr/>
          <a:lstStyle/>
          <a:p>
            <a:r>
              <a:rPr lang="ru-RU" sz="2000" b="1" smtClean="0">
                <a:solidFill>
                  <a:srgbClr val="008080"/>
                </a:solidFill>
              </a:rPr>
              <a:t>ТЕМПЕРАТУРНЫЙ РЕЖИМ И СРОКИ ХРАНЕНИЯ ИЛС НА ОТДЕЛЬНЫХ УРОВНЯХ ХОЛОДОВОЙ ЦЕПИ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5835" t="20338" r="5580" b="10422"/>
          <a:stretch>
            <a:fillRect/>
          </a:stretch>
        </p:blipFill>
        <p:spPr>
          <a:xfrm>
            <a:off x="457200" y="1600200"/>
            <a:ext cx="7874000" cy="4953000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066800"/>
            <a:ext cx="8301037" cy="5287963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Для соблюдения холодовой цепи используется следующее </a:t>
            </a:r>
            <a:r>
              <a:rPr lang="ru-RU" sz="2000" u="sng">
                <a:solidFill>
                  <a:srgbClr val="45836A"/>
                </a:solidFill>
                <a:latin typeface="Times New Roman" pitchFamily="18" charset="0"/>
              </a:rPr>
              <a:t>оборудование: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холодильные комнаты (камеры) или большие холодильники-прилавки (открывающиеся сверху); (объем холодильной камеры на аптечном складе не должен быть менее 1,4 куб.м);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морозильные камеры или морозильные прилавки (фризеры);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морозильники;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холодильные витрины;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бытовые холодильники;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термоконтейнеры;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термосумки;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хладоэлементы;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поверенные средства измерения температуры (термометры, термографы, термоиндикаторы, терморегистраторы, электронные устройства автоматической регистрации данных и др.), внесенные в Государственный реестр средств измерений Республики Беларусь;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специальные авторефрижераторы (для транспортировки ИЛС на первом, втором и третьем уровнях холодовой цепи);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другое оборудование, обеспечивающее соблюдение холодовой цепи.</a:t>
            </a:r>
          </a:p>
        </p:txBody>
      </p:sp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1066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Система обеспечения качества в аптеках и на аптечных складах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346200"/>
            <a:ext cx="8301037" cy="4462463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50967A"/>
              </a:solidFill>
              <a:latin typeface="Times New Roman" pitchFamily="18" charset="0"/>
            </a:endParaRPr>
          </a:p>
          <a:p>
            <a:pPr algn="l" defTabSz="914400"/>
            <a:r>
              <a:rPr lang="ru-RU" sz="2400" b="0"/>
              <a:t>Бесперебойное функционирование холодовой цепи обеспечивается (Система холодовой цепи):</a:t>
            </a:r>
          </a:p>
          <a:p>
            <a:pPr algn="l" defTabSz="914400"/>
            <a:endParaRPr lang="ru-RU" sz="2400" b="0"/>
          </a:p>
          <a:p>
            <a:pPr algn="l" defTabSz="914400"/>
            <a:r>
              <a:rPr lang="ru-RU" sz="1800" b="0"/>
              <a:t> - специально обученными работниками, осуществляющими обслуживание холодильного оборудования, правильное хранение и транспортировку ИЛС, а также снабжение ими структурных подразделений организаций;</a:t>
            </a:r>
          </a:p>
          <a:p>
            <a:pPr algn="l" defTabSz="914400"/>
            <a:endParaRPr lang="ru-RU" sz="1800" b="0"/>
          </a:p>
          <a:p>
            <a:pPr algn="l" defTabSz="914400">
              <a:buFontTx/>
              <a:buChar char="-"/>
            </a:pPr>
            <a:r>
              <a:rPr lang="ru-RU" sz="1800" b="0"/>
              <a:t>холодильным оборудованием, предназначенным для хранения и транспортировки ИЛС при температуре, предусмотренной инструкцией по медицинскому применению;</a:t>
            </a:r>
          </a:p>
          <a:p>
            <a:pPr algn="l" defTabSz="914400"/>
            <a:endParaRPr lang="ru-RU" sz="1800" b="0"/>
          </a:p>
          <a:p>
            <a:pPr algn="l" defTabSz="914400">
              <a:buFontTx/>
              <a:buChar char="-"/>
            </a:pPr>
            <a:r>
              <a:rPr lang="ru-RU" sz="1800" b="0"/>
              <a:t>осуществлением контроля за соблюдением требуемого температурного режима на всех этапах холодовой цепи.</a:t>
            </a:r>
          </a:p>
          <a:p>
            <a:pPr algn="l" defTabSz="914400"/>
            <a:endParaRPr lang="ru-RU" sz="1800" b="0"/>
          </a:p>
        </p:txBody>
      </p:sp>
      <p:sp>
        <p:nvSpPr>
          <p:cNvPr id="71683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1066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Система обеспечения качества в аптеках и на аптечных складах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889000"/>
            <a:ext cx="8301037" cy="5832475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800" u="sng">
                <a:solidFill>
                  <a:srgbClr val="45836A"/>
                </a:solidFill>
              </a:rPr>
              <a:t>аварийная ситуация в холодовой цепи</a:t>
            </a:r>
            <a:r>
              <a:rPr lang="ru-RU" sz="1800" b="0">
                <a:solidFill>
                  <a:srgbClr val="45836A"/>
                </a:solidFill>
              </a:rPr>
              <a:t> - отключение электроснабжения или другие неисправности в электросети, а также поломка холодильного оборудования;</a:t>
            </a:r>
            <a:endParaRPr lang="ru-RU" sz="1800" b="0" u="sng">
              <a:solidFill>
                <a:srgbClr val="45836A"/>
              </a:solidFill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800" u="sng">
                <a:solidFill>
                  <a:srgbClr val="45836A"/>
                </a:solidFill>
              </a:rPr>
              <a:t>термоиндикатор</a:t>
            </a:r>
            <a:r>
              <a:rPr lang="ru-RU" sz="1800" b="0" u="sng">
                <a:solidFill>
                  <a:srgbClr val="45836A"/>
                </a:solidFill>
              </a:rPr>
              <a:t> </a:t>
            </a:r>
            <a:r>
              <a:rPr lang="ru-RU" sz="1800" b="0">
                <a:solidFill>
                  <a:srgbClr val="45836A"/>
                </a:solidFill>
              </a:rPr>
              <a:t>- средство контроля температурного режима транспортировки и хранения ИЛС, действующее вещество которого меняет свой цвет или агрегатное состояние под воздействием температуры, выше или ниже установленной инструкцией по применению ИЛС;</a:t>
            </a:r>
            <a:endParaRPr lang="ru-RU" sz="1800" b="0" u="sng">
              <a:solidFill>
                <a:srgbClr val="45836A"/>
              </a:solidFill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800" u="sng">
                <a:solidFill>
                  <a:srgbClr val="45836A"/>
                </a:solidFill>
              </a:rPr>
              <a:t>термосумка</a:t>
            </a:r>
            <a:r>
              <a:rPr lang="ru-RU" sz="1800" b="0" u="sng">
                <a:solidFill>
                  <a:srgbClr val="45836A"/>
                </a:solidFill>
              </a:rPr>
              <a:t> </a:t>
            </a:r>
            <a:r>
              <a:rPr lang="ru-RU" sz="1800" b="0">
                <a:solidFill>
                  <a:srgbClr val="45836A"/>
                </a:solidFill>
              </a:rPr>
              <a:t>- изделие из материалов с термоизолирующими свойствами;</a:t>
            </a:r>
            <a:endParaRPr lang="ru-RU" sz="1800" b="0" u="sng">
              <a:solidFill>
                <a:srgbClr val="45836A"/>
              </a:solidFill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800" u="sng">
                <a:solidFill>
                  <a:srgbClr val="45836A"/>
                </a:solidFill>
              </a:rPr>
              <a:t>хладоэлемент</a:t>
            </a:r>
            <a:r>
              <a:rPr lang="ru-RU" sz="1800">
                <a:solidFill>
                  <a:srgbClr val="45836A"/>
                </a:solidFill>
              </a:rPr>
              <a:t> </a:t>
            </a:r>
            <a:r>
              <a:rPr lang="ru-RU" sz="1800" b="0">
                <a:solidFill>
                  <a:srgbClr val="45836A"/>
                </a:solidFill>
              </a:rPr>
              <a:t>- пластмассовая емкость прямоугольной формы, герметически закрывающаяся пробкой, заполненная водой, или герметичный пластмассовый пакет, заполненный гелем, используемый для поддержания постоянной температуры при транспортировке или хранении в термоконтейнере (термосумке).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200" b="0" i="1">
                <a:solidFill>
                  <a:srgbClr val="45836A"/>
                </a:solidFill>
              </a:rPr>
              <a:t>ПОСТАНОВЛЕНИЕ МИНИСТЕРСТВА ЗДРАВООХРАНЕНИЯ РЕСПУБЛИКИ БЕЛАРУСЬ </a:t>
            </a:r>
          </a:p>
          <a:p>
            <a:pPr algn="l" defTabSz="914400">
              <a:spcBef>
                <a:spcPct val="20000"/>
              </a:spcBef>
              <a:buFont typeface="Arial" charset="0"/>
              <a:buNone/>
            </a:pPr>
            <a:r>
              <a:rPr lang="ru-RU" sz="1200" b="0" i="1">
                <a:solidFill>
                  <a:srgbClr val="45836A"/>
                </a:solidFill>
              </a:rPr>
              <a:t>2 декабря 2013 г. N 114</a:t>
            </a:r>
          </a:p>
          <a:p>
            <a:pPr algn="l" defTabSz="914400">
              <a:spcBef>
                <a:spcPct val="20000"/>
              </a:spcBef>
              <a:buFont typeface="Arial" charset="0"/>
              <a:buNone/>
            </a:pPr>
            <a:endParaRPr lang="ru-RU" sz="1200" b="0" i="1">
              <a:solidFill>
                <a:srgbClr val="45836A"/>
              </a:solidFill>
            </a:endParaRPr>
          </a:p>
          <a:p>
            <a:pPr algn="l" defTabSz="914400"/>
            <a:r>
              <a:rPr lang="ru-RU" sz="1800" b="0" u="sng">
                <a:solidFill>
                  <a:srgbClr val="45836A"/>
                </a:solidFill>
              </a:rPr>
              <a:t>термоконтейнер</a:t>
            </a:r>
            <a:r>
              <a:rPr lang="ru-RU" sz="1800" b="0">
                <a:solidFill>
                  <a:srgbClr val="45836A"/>
                </a:solidFill>
              </a:rPr>
              <a:t> - емкость с плотно закрывающейся крышкой для хранения и транспортировки лекарственных средств, изготовленная из термоизолирующего материала;</a:t>
            </a:r>
          </a:p>
          <a:p>
            <a:pPr algn="l" defTabSz="914400"/>
            <a:r>
              <a:rPr lang="ru-RU" sz="1200" b="0" i="1">
                <a:solidFill>
                  <a:srgbClr val="50967A"/>
                </a:solidFill>
              </a:rPr>
              <a:t>ПОСТАНОВЛЕНИЕ СОВЕТА МИНИСТРОВ РЕСПУБЛИКИ БЕЛАРУСЬ от 22 декабря 2009 г. № 1677</a:t>
            </a:r>
            <a:endParaRPr lang="ru-RU" sz="1200" b="0" i="1">
              <a:solidFill>
                <a:srgbClr val="45836A"/>
              </a:solidFill>
            </a:endParaRPr>
          </a:p>
          <a:p>
            <a:pPr algn="l" defTabSz="914400">
              <a:spcBef>
                <a:spcPct val="20000"/>
              </a:spcBef>
              <a:buFont typeface="Arial" charset="0"/>
              <a:buNone/>
            </a:pPr>
            <a:endParaRPr lang="ru-RU" sz="1800" b="0" i="1">
              <a:solidFill>
                <a:srgbClr val="45836A"/>
              </a:solidFill>
            </a:endParaRPr>
          </a:p>
        </p:txBody>
      </p:sp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5794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Нормативное</a:t>
            </a:r>
            <a:r>
              <a:rPr lang="ru-RU" sz="3200" b="0">
                <a:solidFill>
                  <a:schemeClr val="bg1"/>
                </a:solidFill>
                <a:latin typeface="Calibri" pitchFamily="34" charset="0"/>
              </a:rPr>
              <a:t> регулирование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333500"/>
            <a:ext cx="8301037" cy="5192713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50967A"/>
              </a:solidFill>
              <a:latin typeface="Times New Roman" pitchFamily="18" charset="0"/>
            </a:endParaRPr>
          </a:p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План экстренных мероприятий </a:t>
            </a:r>
          </a:p>
          <a:p>
            <a:pPr algn="l" defTabSz="914400" eaLnBrk="1" hangingPunct="1"/>
            <a:r>
              <a:rPr lang="ru-RU" sz="2000">
                <a:solidFill>
                  <a:srgbClr val="45836A"/>
                </a:solidFill>
                <a:latin typeface="Times New Roman" pitchFamily="18" charset="0"/>
              </a:rPr>
              <a:t>на случай возникновения нарушений в холодовой цепи, включающий в себя:</a:t>
            </a:r>
          </a:p>
          <a:p>
            <a:pPr algn="l" defTabSz="914400" eaLnBrk="1" hangingPunct="1"/>
            <a:r>
              <a:rPr lang="ru-RU" sz="2000" b="0">
                <a:solidFill>
                  <a:srgbClr val="45836A"/>
                </a:solidFill>
                <a:latin typeface="Times New Roman" pitchFamily="18" charset="0"/>
              </a:rPr>
              <a:t> - перечень действий ответственных лиц при регистрации аварийных ситуаций;</a:t>
            </a:r>
          </a:p>
          <a:p>
            <a:pPr algn="l" defTabSz="914400" eaLnBrk="1" hangingPunct="1"/>
            <a:endParaRPr lang="ru-RU" sz="20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 eaLnBrk="1" hangingPunct="1"/>
            <a:r>
              <a:rPr lang="ru-RU" sz="2000" b="0">
                <a:solidFill>
                  <a:srgbClr val="45836A"/>
                </a:solidFill>
                <a:latin typeface="Times New Roman" pitchFamily="18" charset="0"/>
              </a:rPr>
              <a:t> - фамилии, собственные имена, отчества (если таковое имеется) и должности ответственных за выполнение пунктов плана медицинских работников и работников, их заменяющих, </a:t>
            </a:r>
          </a:p>
          <a:p>
            <a:pPr algn="l" defTabSz="914400" eaLnBrk="1" hangingPunct="1"/>
            <a:endParaRPr lang="ru-RU" sz="20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 eaLnBrk="1" hangingPunct="1"/>
            <a:r>
              <a:rPr lang="ru-RU" sz="2000" b="0">
                <a:solidFill>
                  <a:srgbClr val="45836A"/>
                </a:solidFill>
                <a:latin typeface="Times New Roman" pitchFamily="18" charset="0"/>
              </a:rPr>
              <a:t> - сведения о пациенте;</a:t>
            </a:r>
          </a:p>
          <a:p>
            <a:pPr algn="l" defTabSz="914400" eaLnBrk="1" hangingPunct="1"/>
            <a:endParaRPr lang="ru-RU" sz="20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 eaLnBrk="1" hangingPunct="1"/>
            <a:r>
              <a:rPr lang="ru-RU" sz="2000" b="0">
                <a:solidFill>
                  <a:srgbClr val="45836A"/>
                </a:solidFill>
                <a:latin typeface="Times New Roman" pitchFamily="18" charset="0"/>
              </a:rPr>
              <a:t>- номера телефонов организаций и служб, принимающих участие в ликвидации аварийных ситуаций.</a:t>
            </a:r>
          </a:p>
          <a:p>
            <a:pPr algn="l" defTabSz="914400" eaLnBrk="1" hangingPunct="1"/>
            <a:endParaRPr lang="ru-RU" sz="20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 eaLnBrk="1" hangingPunct="1"/>
            <a:r>
              <a:rPr lang="ru-RU" sz="1800" b="0">
                <a:solidFill>
                  <a:srgbClr val="45836A"/>
                </a:solidFill>
                <a:latin typeface="Times New Roman" pitchFamily="18" charset="0"/>
              </a:rPr>
              <a:t>План утверждается руководителем организации.</a:t>
            </a:r>
          </a:p>
        </p:txBody>
      </p:sp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1066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Система обеспечения качества в аптеках и на аптечных складах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612900"/>
            <a:ext cx="8301037" cy="4727575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50967A"/>
              </a:solidFill>
              <a:latin typeface="Times New Roman" pitchFamily="18" charset="0"/>
            </a:endParaRPr>
          </a:p>
          <a:p>
            <a:pPr algn="l" defTabSz="914400"/>
            <a:r>
              <a:rPr lang="ru-RU" sz="2400" u="sng"/>
              <a:t>Не должны использоваться для проведения профилактических прививок ИЛС:</a:t>
            </a:r>
          </a:p>
          <a:p>
            <a:pPr algn="l" defTabSz="914400"/>
            <a:endParaRPr lang="ru-RU" sz="2400"/>
          </a:p>
          <a:p>
            <a:pPr algn="l" defTabSz="914400"/>
            <a:r>
              <a:rPr lang="ru-RU" sz="2400"/>
              <a:t>- хранившиеся с нарушением температурного режима;</a:t>
            </a:r>
          </a:p>
          <a:p>
            <a:pPr algn="l" defTabSz="914400"/>
            <a:r>
              <a:rPr lang="ru-RU" sz="2400"/>
              <a:t>- с истекшим сроком годности;</a:t>
            </a:r>
          </a:p>
          <a:p>
            <a:pPr algn="l" defTabSz="914400"/>
            <a:r>
              <a:rPr lang="ru-RU" sz="2400"/>
              <a:t>- с неясной или отсутствующей маркировкой на ампуле (флаконе);</a:t>
            </a:r>
          </a:p>
          <a:p>
            <a:pPr algn="l" defTabSz="914400"/>
            <a:r>
              <a:rPr lang="ru-RU" sz="2400"/>
              <a:t>- с нарушением целостности ампул (флаконов);</a:t>
            </a:r>
          </a:p>
          <a:p>
            <a:pPr algn="l" defTabSz="914400"/>
            <a:r>
              <a:rPr lang="ru-RU" sz="2400"/>
              <a:t>- с изменившимися физическими свойствами (наличие хлопьев, инородных предметов, изменение цветности и прозрачности).</a:t>
            </a:r>
            <a:r>
              <a:rPr lang="ru-RU" sz="2400" b="0">
                <a:solidFill>
                  <a:srgbClr val="45836A"/>
                </a:solidFill>
              </a:rPr>
              <a:t>.</a:t>
            </a:r>
          </a:p>
        </p:txBody>
      </p:sp>
      <p:sp>
        <p:nvSpPr>
          <p:cNvPr id="83971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1066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Система обеспечения качества в аптеках и на аптечных складах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азвание 1"/>
          <p:cNvSpPr>
            <a:spLocks noGrp="1"/>
          </p:cNvSpPr>
          <p:nvPr>
            <p:ph type="title" idx="4294967295"/>
          </p:nvPr>
        </p:nvSpPr>
        <p:spPr>
          <a:xfrm>
            <a:off x="457200" y="606425"/>
            <a:ext cx="8229600" cy="5524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50967A"/>
                </a:solidFill>
                <a:latin typeface="Times New Roman" pitchFamily="18" charset="0"/>
              </a:rPr>
              <a:t>Холодильное оборудование в больничной аптеке</a:t>
            </a:r>
            <a:r>
              <a:rPr lang="ru-RU" sz="4000" smtClean="0">
                <a:solidFill>
                  <a:srgbClr val="50967A"/>
                </a:solidFill>
                <a:latin typeface="Times New Roman" pitchFamily="18" charset="0"/>
              </a:rPr>
              <a:t>  </a:t>
            </a:r>
            <a:br>
              <a:rPr lang="ru-RU" sz="4000" smtClean="0">
                <a:solidFill>
                  <a:srgbClr val="50967A"/>
                </a:solidFill>
                <a:latin typeface="Times New Roman" pitchFamily="18" charset="0"/>
              </a:rPr>
            </a:br>
            <a:endParaRPr lang="ru-RU" sz="4000" smtClean="0">
              <a:solidFill>
                <a:srgbClr val="50967A"/>
              </a:solidFill>
              <a:latin typeface="Times New Roman" pitchFamily="18" charset="0"/>
            </a:endParaRPr>
          </a:p>
        </p:txBody>
      </p:sp>
      <p:pic>
        <p:nvPicPr>
          <p:cNvPr id="74755" name="Изображение 2"/>
          <p:cNvPicPr>
            <a:picLocks noChangeAspect="1"/>
          </p:cNvPicPr>
          <p:nvPr/>
        </p:nvPicPr>
        <p:blipFill>
          <a:blip r:embed="rId2"/>
          <a:srcRect l="49055" r="-49055"/>
          <a:stretch>
            <a:fillRect/>
          </a:stretch>
        </p:blipFill>
        <p:spPr bwMode="auto">
          <a:xfrm>
            <a:off x="457200" y="1417638"/>
            <a:ext cx="9043988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463" y="1608138"/>
            <a:ext cx="24606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5350" y="3744913"/>
            <a:ext cx="18986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Изображение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2688" y="3843338"/>
            <a:ext cx="22526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4575" y="4967288"/>
            <a:ext cx="2917825" cy="466725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ru-RU" sz="2400" b="0">
                <a:solidFill>
                  <a:srgbClr val="50967A"/>
                </a:solidFill>
                <a:latin typeface="Times New Roman" pitchFamily="18" charset="0"/>
                <a:cs typeface="+mn-cs"/>
              </a:rPr>
              <a:t>Хранение</a:t>
            </a:r>
            <a:r>
              <a:rPr lang="ru-RU" sz="2400" b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2400" b="0">
                <a:solidFill>
                  <a:srgbClr val="50967A"/>
                </a:solidFill>
                <a:latin typeface="Times New Roman" pitchFamily="18" charset="0"/>
                <a:cs typeface="+mn-cs"/>
              </a:rPr>
              <a:t>вакцин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solidFill>
            <a:srgbClr val="96D5DE"/>
          </a:solidFill>
          <a:ln>
            <a:solidFill>
              <a:srgbClr val="96D5DE"/>
            </a:solidFill>
          </a:ln>
        </p:spPr>
        <p:txBody>
          <a:bodyPr/>
          <a:lstStyle/>
          <a:p>
            <a:r>
              <a:rPr lang="ru-RU" sz="3200" b="1" smtClean="0">
                <a:solidFill>
                  <a:srgbClr val="008080"/>
                </a:solidFill>
              </a:rPr>
              <a:t>Требования к хранению и транспортировке ИЛС в ОЗ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457200" y="1778000"/>
            <a:ext cx="8229600" cy="4648200"/>
          </a:xfrm>
          <a:ln>
            <a:solidFill>
              <a:srgbClr val="96D5DE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соблюдаться температурный режим - +2 - 8 °C;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использоваться термоконтейнеры (термосумки), полностью укомплектованные хладоэлементами;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 термоконтейнере (термосумке) должен находиться термометр для контроля температуры;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температура в термоконтейнере (термосумке) должна сохраняться в течение 48 часов в пределах +2 - 8 °C при температуре внешней среды до +43 °C;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использоваться термоиндикаторы;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загрузка и разгрузка термоконтейнеров (термосумок) должна проводиться в течение не более 5 - 10 минут.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solidFill>
            <a:srgbClr val="96D5DE"/>
          </a:solidFill>
          <a:ln>
            <a:solidFill>
              <a:srgbClr val="96D5DE"/>
            </a:solidFill>
          </a:ln>
        </p:spPr>
        <p:txBody>
          <a:bodyPr/>
          <a:lstStyle/>
          <a:p>
            <a:r>
              <a:rPr lang="ru-RU" sz="3200" b="1" smtClean="0">
                <a:solidFill>
                  <a:srgbClr val="008080"/>
                </a:solidFill>
              </a:rPr>
              <a:t>Требования к хранению и транспортировке ИЛС в ОЗ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57200" y="1778000"/>
            <a:ext cx="8229600" cy="4648200"/>
          </a:xfrm>
          <a:ln>
            <a:solidFill>
              <a:srgbClr val="96D5DE"/>
            </a:solidFill>
          </a:ln>
        </p:spPr>
        <p:txBody>
          <a:bodyPr/>
          <a:lstStyle/>
          <a:p>
            <a:r>
              <a:rPr lang="ru-RU" smtClean="0">
                <a:solidFill>
                  <a:srgbClr val="008080"/>
                </a:solidFill>
              </a:rPr>
              <a:t>В организации ИЛС должны храниться в специально выделенном холодильнике. </a:t>
            </a:r>
          </a:p>
          <a:p>
            <a:r>
              <a:rPr lang="ru-RU" u="sng" smtClean="0">
                <a:solidFill>
                  <a:srgbClr val="008080"/>
                </a:solidFill>
              </a:rPr>
              <a:t>Хранение иных лекарственных средств</a:t>
            </a:r>
            <a:r>
              <a:rPr lang="ru-RU" smtClean="0">
                <a:solidFill>
                  <a:srgbClr val="008080"/>
                </a:solidFill>
              </a:rPr>
              <a:t> (за исключением раствора адреналина для оказания скорой (неотложной) медицинской помощи) </a:t>
            </a:r>
            <a:r>
              <a:rPr lang="ru-RU" u="sng" smtClean="0">
                <a:solidFill>
                  <a:srgbClr val="008080"/>
                </a:solidFill>
              </a:rPr>
              <a:t>и пищевых продуктов в холодильнике для хранения ИЛС</a:t>
            </a:r>
            <a:r>
              <a:rPr lang="ru-RU" smtClean="0">
                <a:solidFill>
                  <a:srgbClr val="008080"/>
                </a:solidFill>
              </a:rPr>
              <a:t> </a:t>
            </a:r>
            <a:r>
              <a:rPr lang="ru-RU" b="1" smtClean="0">
                <a:solidFill>
                  <a:srgbClr val="008080"/>
                </a:solidFill>
              </a:rPr>
              <a:t>запрещено.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079500"/>
            <a:ext cx="8301037" cy="4933950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>
                <a:solidFill>
                  <a:srgbClr val="50967A"/>
                </a:solidFill>
                <a:latin typeface="Times New Roman" pitchFamily="18" charset="0"/>
              </a:rPr>
              <a:t>     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4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2400" u="sng">
                <a:solidFill>
                  <a:srgbClr val="45836A"/>
                </a:solidFill>
                <a:latin typeface="Times New Roman" pitchFamily="18" charset="0"/>
              </a:rPr>
              <a:t>иммунобиологическое лекарственное средство</a:t>
            </a:r>
            <a:r>
              <a:rPr lang="ru-RU" sz="2400">
                <a:solidFill>
                  <a:srgbClr val="45836A"/>
                </a:solidFill>
                <a:latin typeface="Times New Roman" pitchFamily="18" charset="0"/>
              </a:rPr>
              <a:t> - биологическое лекарственное средство, предназначенное для иммунобиологической профилактики, диагностики и лечения, а также биологическое лекарственное средство, полученное путем переработки неклеточной части крови, оказывающее лечебный и профилактический эффект через иммунную систему;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240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200" b="0">
                <a:solidFill>
                  <a:srgbClr val="50967A"/>
                </a:solidFill>
              </a:rPr>
              <a:t>ЗАКОН РЕСПУБЛИКИ БЕЛАРУСЬ от 20 июля 2006 г. «О ЛЕКАРСТВЕННЫХ СРЕДСТВАХ » (</a:t>
            </a:r>
            <a:r>
              <a:rPr lang="ru-RU" sz="1200" b="0">
                <a:solidFill>
                  <a:srgbClr val="45836A"/>
                </a:solidFill>
              </a:rPr>
              <a:t>Статья 1)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2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400" b="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400" b="0">
              <a:solidFill>
                <a:srgbClr val="45836A"/>
              </a:solidFill>
              <a:latin typeface="Times New Roman" pitchFamily="18" charset="0"/>
            </a:endParaRP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579438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Нормативное</a:t>
            </a:r>
            <a:r>
              <a:rPr lang="ru-RU" sz="3200" b="0">
                <a:solidFill>
                  <a:schemeClr val="bg1"/>
                </a:solidFill>
                <a:latin typeface="Calibri" pitchFamily="34" charset="0"/>
              </a:rPr>
              <a:t> регулирование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solidFill>
            <a:srgbClr val="96D5DE"/>
          </a:solidFill>
        </p:spPr>
        <p:txBody>
          <a:bodyPr/>
          <a:lstStyle/>
          <a:p>
            <a:r>
              <a:rPr lang="ru-RU" sz="3200" b="1" smtClean="0">
                <a:solidFill>
                  <a:srgbClr val="008080"/>
                </a:solidFill>
              </a:rPr>
              <a:t>ХРАНЕНИЕ ВАКЦИН В ПРИВИВОЧНОМ КАБИНЕТЕ</a:t>
            </a:r>
            <a:r>
              <a:rPr lang="ru-RU" sz="4000" smtClean="0"/>
              <a:t> 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8229600" cy="4622800"/>
          </a:xfrm>
          <a:ln>
            <a:solidFill>
              <a:srgbClr val="96D5DE"/>
            </a:solidFill>
          </a:ln>
        </p:spPr>
        <p:txBody>
          <a:bodyPr/>
          <a:lstStyle/>
          <a:p>
            <a:r>
              <a:rPr lang="ru-RU" b="1" smtClean="0">
                <a:solidFill>
                  <a:srgbClr val="008080"/>
                </a:solidFill>
              </a:rPr>
              <a:t>Запомните три важных правила:</a:t>
            </a:r>
          </a:p>
          <a:p>
            <a:endParaRPr lang="ru-RU" sz="2800" smtClean="0">
              <a:solidFill>
                <a:srgbClr val="008080"/>
              </a:solidFill>
            </a:endParaRPr>
          </a:p>
          <a:p>
            <a:pPr lvl="1"/>
            <a:r>
              <a:rPr lang="ru-RU" sz="2400" smtClean="0">
                <a:solidFill>
                  <a:srgbClr val="008080"/>
                </a:solidFill>
              </a:rPr>
              <a:t>Никогда не замораживайте вакцины, поставляемые в жидком виде.</a:t>
            </a:r>
          </a:p>
          <a:p>
            <a:pPr lvl="1">
              <a:buFont typeface="Arial" charset="0"/>
              <a:buNone/>
            </a:pPr>
            <a:r>
              <a:rPr lang="ru-RU" sz="2400" smtClean="0">
                <a:solidFill>
                  <a:srgbClr val="008080"/>
                </a:solidFill>
              </a:rPr>
              <a:t> </a:t>
            </a:r>
          </a:p>
          <a:p>
            <a:pPr lvl="1"/>
            <a:r>
              <a:rPr lang="ru-RU" sz="2400" smtClean="0">
                <a:solidFill>
                  <a:srgbClr val="008080"/>
                </a:solidFill>
              </a:rPr>
              <a:t>Никогда не храните вакцины в дверце холодильника. </a:t>
            </a:r>
          </a:p>
          <a:p>
            <a:pPr lvl="1"/>
            <a:endParaRPr lang="ru-RU" altLang="ko-KR" sz="2400" smtClean="0">
              <a:solidFill>
                <a:srgbClr val="008080"/>
              </a:solidFill>
            </a:endParaRPr>
          </a:p>
          <a:p>
            <a:pPr>
              <a:buFont typeface="Arial" charset="0"/>
              <a:buNone/>
            </a:pPr>
            <a:r>
              <a:rPr lang="ru-RU" altLang="ko-KR" sz="2400" smtClean="0">
                <a:solidFill>
                  <a:srgbClr val="008080"/>
                </a:solidFill>
              </a:rPr>
              <a:t>       -- Никогда не храните вакцины вместе с продуктами питания и напитками</a:t>
            </a:r>
            <a:r>
              <a:rPr lang="ru-RU" altLang="ko-KR" sz="2800" smtClean="0">
                <a:solidFill>
                  <a:srgbClr val="008080"/>
                </a:solidFill>
              </a:rPr>
              <a:t> </a:t>
            </a:r>
            <a:endParaRPr lang="ru-RU" sz="280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6" name="Объект 3"/>
          <p:cNvPicPr>
            <a:picLocks noGr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8700" y="274638"/>
            <a:ext cx="7658100" cy="6164262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Рисунок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8"/>
            <a:ext cx="8229600" cy="6240462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1333500"/>
            <a:ext cx="8301037" cy="4797425"/>
          </a:xfrm>
          <a:prstGeom prst="rect">
            <a:avLst/>
          </a:prstGeom>
          <a:noFill/>
          <a:ln w="9525">
            <a:solidFill>
              <a:srgbClr val="45836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>
              <a:solidFill>
                <a:srgbClr val="50967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solidFill>
                  <a:srgbClr val="45836A"/>
                </a:solidFill>
                <a:latin typeface="Times New Roman" pitchFamily="18" charset="0"/>
              </a:rPr>
              <a:t>ПОСТАНОВЛЕНИЕ МИНИСТЕРСТВА ЗДРАВООХРАНЕНИЯ РЕСПУБЛИКИ БЕЛАРУСЬ 15 января 2007 г. N 6 «ОБ УТВЕРЖДЕНИИ НАДЛЕЖАЩЕЙ ПРАКТИКИ ОПТОВОЙ РЕАЛИЗАЦИИ»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600" u="sng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solidFill>
                  <a:srgbClr val="45836A"/>
                </a:solidFill>
                <a:latin typeface="Times New Roman" pitchFamily="18" charset="0"/>
              </a:rPr>
              <a:t>ПОСТАНОВЛЕНИЕ МИНИСТЕРСТВА ЗДРАВООХРАНЕНИЯ РЕСПУБЛИКИ БЕЛАРУСЬ 27 декабря 2006 г. N 120 «ОБ УТВЕРЖДЕНИИ НАДЛЕЖАЩЕЙ АПТЕЧНОЙ ПРАКТИКИ»</a:t>
            </a: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60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solidFill>
                  <a:srgbClr val="45836A"/>
                </a:solidFill>
                <a:latin typeface="Times New Roman" pitchFamily="18" charset="0"/>
              </a:rPr>
              <a:t>ПОСТАНОВЛЕНИЕ МИНИСТЕРСТВА ЗДРАВООХРАНЕНИЯ РЕСПУБЛИКИ БЕЛАРУСЬ 1 октября 2012 г. N 154 ОБ УТВЕРЖДЕНИИ САНИТАРНЫХ НОРМ И ПРАВИЛ "САНИТАРНО-ЭПИДЕМИОЛОГИЧЕСКИЕ ТРЕБОВАНИЯ ДЛЯ АПТЕК" И ПРИЗНАНИИ УТРАТИВШИМИ СИЛУ НЕКОТОРЫХ ПОСТАНОВЛЕНИЙ МИНИСТЕРСТВА ЗДРАВООХРАНЕНИЯ РЕСПУБЛИКИ БЕЛАРУСЬ И ОТДЕЛЬНОГО СТРУКТУРНОГО ЭЛЕМЕНТА ПОСТАНОВЛЕНИЯ МИНИСТЕРСТВА ЗДРАВООХРАНЕНИЯ РЕСПУБЛИКИ БЕЛАРУСЬ ОТ 3 НОЯБРЯ 2011 Г. N 111</a:t>
            </a:r>
            <a:r>
              <a:rPr lang="ru-RU" sz="1600" b="0">
                <a:solidFill>
                  <a:srgbClr val="45836A"/>
                </a:solidFill>
                <a:latin typeface="Times New Roman" pitchFamily="18" charset="0"/>
              </a:rPr>
              <a:t> </a:t>
            </a:r>
            <a:endParaRPr lang="ru-RU" sz="1600">
              <a:solidFill>
                <a:srgbClr val="45836A"/>
              </a:solidFill>
              <a:latin typeface="Times New Roman" pitchFamily="18" charset="0"/>
            </a:endParaRPr>
          </a:p>
          <a:p>
            <a:pPr algn="l" defTabSz="914400">
              <a:spcBef>
                <a:spcPct val="20000"/>
              </a:spcBef>
              <a:buFont typeface="Arial" charset="0"/>
              <a:buChar char="•"/>
            </a:pPr>
            <a:endParaRPr lang="ru-RU" sz="1600" b="0">
              <a:solidFill>
                <a:srgbClr val="45836A"/>
              </a:solidFill>
              <a:latin typeface="Times New Roman" pitchFamily="18" charset="0"/>
            </a:endParaRPr>
          </a:p>
        </p:txBody>
      </p:sp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143000" y="0"/>
            <a:ext cx="6858000" cy="1066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Система обеспечения качества в аптеках и на аптечных складах</a:t>
            </a:r>
            <a:endParaRPr lang="en-US" altLang="en-US" sz="3200" b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2005jun10414285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1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02260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50000">
                      <a:srgbClr val="EB83CA"/>
                    </a:gs>
                    <a:gs pos="100000">
                      <a:srgbClr val="D60093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Спасибо</a:t>
            </a:r>
          </a:p>
          <a:p>
            <a:r>
              <a:rPr lang="ru-RU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50000">
                      <a:srgbClr val="EB83CA"/>
                    </a:gs>
                    <a:gs pos="100000">
                      <a:srgbClr val="D60093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за </a:t>
            </a:r>
          </a:p>
          <a:p>
            <a:r>
              <a:rPr lang="ru-RU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50000">
                      <a:srgbClr val="EB83CA"/>
                    </a:gs>
                    <a:gs pos="100000">
                      <a:srgbClr val="D60093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019175" y="1282700"/>
            <a:ext cx="381000" cy="417513"/>
          </a:xfrm>
        </p:spPr>
        <p:txBody>
          <a:bodyPr lIns="91397" tIns="45699" rIns="91397" bIns="45699"/>
          <a:lstStyle/>
          <a:p>
            <a:pPr marL="134938" indent="-180975" defTabSz="912813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None/>
            </a:pPr>
            <a:r>
              <a:rPr lang="en-US" altLang="en-US" sz="1800" b="1" smtClean="0">
                <a:solidFill>
                  <a:srgbClr val="984807"/>
                </a:solidFill>
                <a:latin typeface="Arial" charset="0"/>
                <a:ea typeface="ＭＳ Ｐゴシック"/>
                <a:cs typeface="Arial" charset="0"/>
              </a:rPr>
              <a:t>“</a:t>
            </a:r>
          </a:p>
          <a:p>
            <a:pPr marL="134938" indent="-180975" defTabSz="912813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None/>
            </a:pPr>
            <a:endParaRPr lang="en-US" altLang="en-US" sz="700" i="1" smtClean="0">
              <a:solidFill>
                <a:srgbClr val="984807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134938" indent="-180975" defTabSz="912813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</a:pPr>
            <a:endParaRPr lang="en-US" altLang="en-US" sz="100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733800" y="4953000"/>
            <a:ext cx="457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182563" algn="r" defTabSz="912813" eaLnBrk="1" hangingPunct="1"/>
            <a:r>
              <a:rPr lang="ru-RU" altLang="en-US" sz="1800" b="0" i="1">
                <a:solidFill>
                  <a:srgbClr val="00639A"/>
                </a:solidFill>
                <a:ea typeface="ＭＳ Ｐゴシック"/>
                <a:cs typeface="ＭＳ Ｐゴシック"/>
              </a:rPr>
              <a:t>Нельсон Мандела,</a:t>
            </a:r>
            <a:endParaRPr lang="en-US" altLang="en-US" sz="1800" b="0" i="1">
              <a:solidFill>
                <a:srgbClr val="00639A"/>
              </a:solidFill>
              <a:ea typeface="ＭＳ Ｐゴシック"/>
              <a:cs typeface="ＭＳ Ｐゴシック"/>
            </a:endParaRPr>
          </a:p>
          <a:p>
            <a:pPr marL="182563" algn="r" defTabSz="912813" eaLnBrk="1" hangingPunct="1">
              <a:buFont typeface="Arial" charset="0"/>
              <a:buNone/>
            </a:pPr>
            <a:r>
              <a:rPr lang="ru-RU" altLang="en-US" sz="1800" b="0" i="1">
                <a:solidFill>
                  <a:srgbClr val="00639A"/>
                </a:solidFill>
                <a:ea typeface="ＭＳ Ｐゴシック"/>
                <a:cs typeface="ＭＳ Ｐゴシック"/>
              </a:rPr>
              <a:t>председатель совета директоров Фонда вакцин, 2002</a:t>
            </a:r>
            <a:endParaRPr lang="en-US" altLang="en-US" sz="1800" b="0" i="1">
              <a:solidFill>
                <a:srgbClr val="00639A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2532" name="Content Placeholder 2"/>
          <p:cNvSpPr>
            <a:spLocks/>
          </p:cNvSpPr>
          <p:nvPr/>
        </p:nvSpPr>
        <p:spPr bwMode="auto">
          <a:xfrm rot="10800000">
            <a:off x="7124700" y="4002088"/>
            <a:ext cx="4953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/>
          <a:lstStyle/>
          <a:p>
            <a:pPr marL="136525" indent="-182563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</a:pPr>
            <a:r>
              <a:rPr lang="en-US" altLang="en-US" sz="4400">
                <a:solidFill>
                  <a:srgbClr val="984807"/>
                </a:solidFill>
                <a:ea typeface="ＭＳ Ｐゴシック"/>
                <a:cs typeface="ＭＳ Ｐゴシック"/>
              </a:rPr>
              <a:t>“</a:t>
            </a:r>
          </a:p>
          <a:p>
            <a:pPr marL="136525" indent="-182563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</a:pPr>
            <a:endParaRPr lang="en-US" altLang="en-US" sz="1800" b="0" i="1">
              <a:solidFill>
                <a:srgbClr val="984807"/>
              </a:solidFill>
              <a:ea typeface="ＭＳ Ｐゴシック"/>
              <a:cs typeface="ＭＳ Ｐゴシック"/>
            </a:endParaRPr>
          </a:p>
          <a:p>
            <a:pPr marL="136525" indent="-182563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endParaRPr lang="en-US" altLang="en-US" sz="2400" b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Snip Single Corner Rectangle 2"/>
          <p:cNvSpPr>
            <a:spLocks noChangeArrowheads="1"/>
          </p:cNvSpPr>
          <p:nvPr/>
        </p:nvSpPr>
        <p:spPr bwMode="auto">
          <a:xfrm>
            <a:off x="914400" y="274638"/>
            <a:ext cx="7391400" cy="4525962"/>
          </a:xfrm>
          <a:custGeom>
            <a:avLst/>
            <a:gdLst>
              <a:gd name="T0" fmla="*/ 7391400 w 7391400"/>
              <a:gd name="T1" fmla="*/ 1758950 h 3517900"/>
              <a:gd name="T2" fmla="*/ 3695700 w 7391400"/>
              <a:gd name="T3" fmla="*/ 3517900 h 3517900"/>
              <a:gd name="T4" fmla="*/ 0 w 7391400"/>
              <a:gd name="T5" fmla="*/ 1758950 h 3517900"/>
              <a:gd name="T6" fmla="*/ 3695700 w 7391400"/>
              <a:gd name="T7" fmla="*/ 0 h 3517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91400"/>
              <a:gd name="T13" fmla="*/ 293164 h 3517900"/>
              <a:gd name="T14" fmla="*/ 7098232 w 7391400"/>
              <a:gd name="T15" fmla="*/ 3517900 h 3517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1400" h="3517900">
                <a:moveTo>
                  <a:pt x="0" y="0"/>
                </a:moveTo>
                <a:lnTo>
                  <a:pt x="6805072" y="0"/>
                </a:lnTo>
                <a:lnTo>
                  <a:pt x="7391400" y="586328"/>
                </a:lnTo>
                <a:lnTo>
                  <a:pt x="7391400" y="3517900"/>
                </a:lnTo>
                <a:lnTo>
                  <a:pt x="0" y="3517900"/>
                </a:lnTo>
                <a:close/>
              </a:path>
            </a:pathLst>
          </a:custGeom>
          <a:solidFill>
            <a:srgbClr val="008080"/>
          </a:solidFill>
          <a:ln w="9525" algn="ctr">
            <a:solidFill>
              <a:srgbClr val="99D5D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397" tIns="45699" rIns="91397" bIns="45699" anchor="ctr"/>
          <a:lstStyle/>
          <a:p>
            <a:pPr defTabSz="912813" eaLnBrk="1" hangingPunct="1">
              <a:defRPr/>
            </a:pPr>
            <a:r>
              <a:rPr lang="ru-RU" altLang="en-US" sz="28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«Иммунизация – это великая эпоха в области общественного здравоохранения. Жизни миллионов детей были спасены, миллионы людей получили шанс на долгую и более здоровую жизнь, больше возможностей учиться, играть, читать и писать и спокойно передвигаться, не испытывая страданий».</a:t>
            </a:r>
            <a:endParaRPr lang="en-US" altLang="en-US" sz="2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  <a:p>
            <a:pPr defTabSz="912813" eaLnBrk="1" hangingPunct="1">
              <a:defRPr/>
            </a:pPr>
            <a:endParaRPr lang="en-IN" altLang="en-US" sz="28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534" name="Rectangle 23"/>
          <p:cNvSpPr>
            <a:spLocks noChangeArrowheads="1"/>
          </p:cNvSpPr>
          <p:nvPr/>
        </p:nvSpPr>
        <p:spPr bwMode="auto">
          <a:xfrm>
            <a:off x="217488" y="5945188"/>
            <a:ext cx="8675687" cy="7270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260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7416800" cy="938213"/>
          </a:xfrm>
          <a:solidFill>
            <a:srgbClr val="96D5DE"/>
          </a:solidFill>
        </p:spPr>
        <p:txBody>
          <a:bodyPr lIns="91397" tIns="45699" rIns="91397" bIns="45699" anchor="t"/>
          <a:lstStyle/>
          <a:p>
            <a:pPr algn="l" defTabSz="449263">
              <a:spcBef>
                <a:spcPts val="1700"/>
              </a:spcBef>
            </a:pPr>
            <a:r>
              <a:rPr lang="ru-RU" sz="2400" smtClean="0">
                <a:latin typeface="DIN Alternate"/>
                <a:ea typeface="DIN Alternate"/>
                <a:cs typeface="DIN Alternate"/>
                <a:sym typeface="DIN Alternate"/>
              </a:rPr>
              <a:t>ПОЗИЦИЯ ВСЕМИРНОЙ ОРГАНИЗАЦИИ </a:t>
            </a:r>
            <a:r>
              <a:rPr lang="ru-RU" sz="2400" smtClean="0">
                <a:latin typeface="Arial Bold"/>
                <a:ea typeface="DIN Alternate"/>
                <a:cs typeface="DIN Alternate"/>
                <a:sym typeface="DIN Alternate"/>
              </a:rPr>
              <a:t>ЗДРАВООХРАНЕНИЯ</a:t>
            </a:r>
            <a:r>
              <a:rPr lang="ru-RU" sz="2400" smtClean="0">
                <a:latin typeface="DIN Alternate"/>
                <a:ea typeface="DIN Alternate"/>
                <a:cs typeface="DIN Alternate"/>
                <a:sym typeface="DIN Alternate"/>
              </a:rPr>
              <a:t> В ОТНОШЕНИИ ВАКЦИН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sz="half" idx="4294967295"/>
          </p:nvPr>
        </p:nvSpPr>
        <p:spPr>
          <a:xfrm>
            <a:off x="673100" y="1708150"/>
            <a:ext cx="3971925" cy="42529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7" tIns="45699" rIns="91397" bIns="45699">
            <a:normAutofit/>
          </a:bodyPr>
          <a:lstStyle/>
          <a:p>
            <a:pPr marL="341313" indent="-341313" defTabSz="912813">
              <a:spcBef>
                <a:spcPts val="1263"/>
              </a:spcBef>
              <a:buSzPct val="75000"/>
              <a:buFont typeface="Arial" charset="0"/>
              <a:buChar char="➤"/>
              <a:defRPr/>
            </a:pPr>
            <a:r>
              <a:rPr lang="ru-RU" sz="2200" b="1" smtClean="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Вакцинация признана одной из самых эффективных мер по сохранению здоровья людей и предотвращению заражения инфекциями</a:t>
            </a:r>
          </a:p>
          <a:p>
            <a:pPr marL="341313" indent="-341313" defTabSz="912813">
              <a:spcBef>
                <a:spcPts val="1263"/>
              </a:spcBef>
              <a:buSzPct val="75000"/>
              <a:buFont typeface="Arial" charset="0"/>
              <a:buChar char="➤"/>
              <a:defRPr/>
            </a:pPr>
            <a:r>
              <a:rPr lang="ru-RU" sz="2200" b="1" smtClean="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rPr>
              <a:t>Современные вакцины - наиболее безопасные средства профилактики инфекций</a:t>
            </a:r>
          </a:p>
        </p:txBody>
      </p:sp>
      <p:pic>
        <p:nvPicPr>
          <p:cNvPr id="24579" name="pasted-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8588" y="6350"/>
            <a:ext cx="1397000" cy="13985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4580" name="pasted-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1655763"/>
            <a:ext cx="3560763" cy="4213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257"/>
          <p:cNvSpPr>
            <a:spLocks noGrp="1"/>
          </p:cNvSpPr>
          <p:nvPr>
            <p:ph type="title" idx="4294967295"/>
          </p:nvPr>
        </p:nvSpPr>
        <p:spPr>
          <a:xfrm>
            <a:off x="323850" y="330200"/>
            <a:ext cx="7924800" cy="577850"/>
          </a:xfrm>
        </p:spPr>
        <p:txBody>
          <a:bodyPr lIns="91397" tIns="45699" rIns="91397" bIns="45699"/>
          <a:lstStyle/>
          <a:p>
            <a:r>
              <a:rPr lang="ru-RU" sz="2800" b="1" smtClean="0">
                <a:solidFill>
                  <a:srgbClr val="008080"/>
                </a:solidFill>
                <a:latin typeface="Arial Bold"/>
              </a:rPr>
              <a:t>Достижения иммунопрофилактики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25665" name="Group 65"/>
          <p:cNvGraphicFramePr>
            <a:graphicFrameLocks noGrp="1"/>
          </p:cNvGraphicFramePr>
          <p:nvPr/>
        </p:nvGraphicFramePr>
        <p:xfrm>
          <a:off x="323850" y="908050"/>
          <a:ext cx="8367713" cy="5753100"/>
        </p:xfrm>
        <a:graphic>
          <a:graphicData uri="http://schemas.openxmlformats.org/drawingml/2006/table">
            <a:tbl>
              <a:tblPr/>
              <a:tblGrid>
                <a:gridCol w="2092325"/>
                <a:gridCol w="2092325"/>
                <a:gridCol w="2090738"/>
                <a:gridCol w="2092325"/>
              </a:tblGrid>
              <a:tr h="1122363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Инфекция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Год начала проведения/ массовой иммунизации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Число заболеваний в довакцинальн. периоде 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Число случаев за 2015 год в РБ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Нат. оспа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1798/1918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102 000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ликвидирована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Полиомиелит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1959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1000 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Ликвидирован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полиовирус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типа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Корь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1967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58620  (1966)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2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Дифтерия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1957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11367 (1956)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0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Столбняк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1957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67 (1955)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0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Краснуха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1967/1995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65562 (1994)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Туберкулёз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1963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11187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2547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Коклюш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1957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17880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508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Эпидемический</a:t>
                      </a:r>
                    </a:p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паротит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1963/1974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32526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(1973)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3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Грипп</a:t>
                      </a:r>
                    </a:p>
                  </a:txBody>
                  <a:tcPr marL="32148" marR="32148" marT="32148" marB="32148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1996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279 000 (2011г)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0" fontAlgn="base" latinLnBrk="0" hangingPunct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ea typeface="Palatino"/>
                          <a:cs typeface="Palatino"/>
                          <a:sym typeface="Arial" charset="0"/>
                        </a:rPr>
                        <a:t>5 305</a:t>
                      </a:r>
                    </a:p>
                  </a:txBody>
                  <a:tcPr marL="32148" marR="32148" marT="32148" marB="3214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1" idx="0"/>
            <a:endCxn id="11" idx="2"/>
          </p:cNvCxnSpPr>
          <p:nvPr/>
        </p:nvCxnSpPr>
        <p:spPr>
          <a:xfrm>
            <a:off x="4402138" y="1271588"/>
            <a:ext cx="0" cy="4783137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59225" y="1617663"/>
            <a:ext cx="525463" cy="47831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en-US"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363" y="1600200"/>
            <a:ext cx="0" cy="4783138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3913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55038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925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9475" y="1617663"/>
            <a:ext cx="0" cy="47831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9238" y="1271588"/>
            <a:ext cx="8305800" cy="478313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7" tIns="45699" rIns="91397" bIns="45699" anchor="ctr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en-US" sz="1800" b="0">
              <a:ea typeface="ＭＳ Ｐゴシック" pitchFamily="34" charset="-128"/>
            </a:endParaRP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249238" y="2017713"/>
            <a:ext cx="41338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Профилактика заболеваний среди большой группы  здорового населения: 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801688" lvl="2" indent="-344488" algn="l" defTabSz="912813" eaLnBrk="1" hangingPunct="1">
              <a:spcBef>
                <a:spcPts val="300"/>
              </a:spcBef>
              <a:spcAft>
                <a:spcPts val="600"/>
              </a:spcAft>
              <a:buClr>
                <a:srgbClr val="00639A"/>
              </a:buClr>
              <a:buFont typeface="Lucida Grande"/>
              <a:buChar char="−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Низкая терпимость к риску.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Ограниченное количество продуктов.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Одна доза – высокий потенциал для временн</a:t>
            </a:r>
            <a:r>
              <a:rPr lang="ru-RU" altLang="en-US" sz="2000" i="1">
                <a:solidFill>
                  <a:schemeClr val="tx1"/>
                </a:solidFill>
                <a:latin typeface="Calibri" pitchFamily="34" charset="0"/>
              </a:rPr>
              <a:t>ó</a:t>
            </a: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го «совпадения».</a:t>
            </a: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415925" y="1450975"/>
            <a:ext cx="384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/>
            <a:r>
              <a:rPr lang="ru-RU" altLang="en-US" sz="2400">
                <a:solidFill>
                  <a:srgbClr val="00639A"/>
                </a:solidFill>
                <a:latin typeface="Calibri" pitchFamily="34" charset="0"/>
              </a:rPr>
              <a:t>Вакцина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36" name="Rectangle 4"/>
          <p:cNvSpPr>
            <a:spLocks noChangeArrowheads="1"/>
          </p:cNvSpPr>
          <p:nvPr/>
        </p:nvSpPr>
        <p:spPr bwMode="auto">
          <a:xfrm>
            <a:off x="4648200" y="2301875"/>
            <a:ext cx="3886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Лечение небольших групп больного населения: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801688" lvl="2" indent="-344488" algn="l" defTabSz="912813" eaLnBrk="1" hangingPunct="1">
              <a:spcBef>
                <a:spcPts val="300"/>
              </a:spcBef>
              <a:spcAft>
                <a:spcPts val="600"/>
              </a:spcAft>
              <a:buClr>
                <a:srgbClr val="00639A"/>
              </a:buClr>
              <a:buFont typeface="Lucida Grande"/>
              <a:buChar char="−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Терпимость к риску выше.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Большое количество продуктов, много классов.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Лечение в течение времени: меньше «совпадения» после одной дозы.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37" name="Rectangle 9"/>
          <p:cNvSpPr>
            <a:spLocks noChangeArrowheads="1"/>
          </p:cNvSpPr>
          <p:nvPr/>
        </p:nvSpPr>
        <p:spPr bwMode="auto">
          <a:xfrm>
            <a:off x="4484688" y="1450975"/>
            <a:ext cx="38433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/>
            <a:r>
              <a:rPr lang="ru-RU" altLang="en-US" sz="2400">
                <a:solidFill>
                  <a:srgbClr val="00639A"/>
                </a:solidFill>
                <a:latin typeface="Calibri" pitchFamily="34" charset="0"/>
              </a:rPr>
              <a:t>Прочие лекарственные препараты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38" name="Title 1"/>
          <p:cNvSpPr txBox="1">
            <a:spLocks/>
          </p:cNvSpPr>
          <p:nvPr/>
        </p:nvSpPr>
        <p:spPr bwMode="auto">
          <a:xfrm>
            <a:off x="301625" y="217488"/>
            <a:ext cx="8588375" cy="874712"/>
          </a:xfrm>
          <a:prstGeom prst="rect">
            <a:avLst/>
          </a:prstGeom>
          <a:solidFill>
            <a:srgbClr val="96D5DE"/>
          </a:solidFill>
          <a:ln w="9525">
            <a:noFill/>
            <a:miter lim="800000"/>
            <a:headEnd/>
            <a:tailEnd/>
          </a:ln>
        </p:spPr>
        <p:txBody>
          <a:bodyPr lIns="91397" tIns="45699" rIns="91397" bIns="45699"/>
          <a:lstStyle/>
          <a:p>
            <a:pPr defTabSz="912813" eaLnBrk="1" hangingPunct="1"/>
            <a:r>
              <a:rPr lang="ru-RU" altLang="en-US" sz="2400">
                <a:latin typeface="Arial Bold"/>
              </a:rPr>
              <a:t>Различия между вакцинами и другими лекарственными препаратами</a:t>
            </a:r>
            <a:endParaRPr lang="en-US" altLang="en-US" sz="2400">
              <a:latin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1" idx="0"/>
            <a:endCxn id="11" idx="2"/>
          </p:cNvCxnSpPr>
          <p:nvPr/>
        </p:nvCxnSpPr>
        <p:spPr>
          <a:xfrm>
            <a:off x="4457700" y="1617663"/>
            <a:ext cx="0" cy="4783137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59225" y="1617663"/>
            <a:ext cx="525463" cy="47831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en-US"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363" y="1600200"/>
            <a:ext cx="0" cy="4783138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3913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55038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925" y="1609725"/>
            <a:ext cx="0" cy="4781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9475" y="1617663"/>
            <a:ext cx="0" cy="47831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1617663"/>
            <a:ext cx="8305800" cy="478313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7" tIns="45699" rIns="91397" bIns="45699" anchor="ctr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en-US" sz="1800" b="0">
              <a:ea typeface="ＭＳ Ｐゴシック" pitchFamily="34" charset="-128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457200" y="1676400"/>
            <a:ext cx="384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/>
            <a:r>
              <a:rPr lang="ru-RU" altLang="en-US" sz="2400">
                <a:solidFill>
                  <a:srgbClr val="00639A"/>
                </a:solidFill>
                <a:latin typeface="Calibri" pitchFamily="34" charset="0"/>
              </a:rPr>
              <a:t>Вакцины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4572000" y="1679575"/>
            <a:ext cx="3843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/>
            <a:r>
              <a:rPr lang="ru-RU" altLang="en-US" sz="2400">
                <a:solidFill>
                  <a:srgbClr val="00639A"/>
                </a:solidFill>
                <a:latin typeface="Calibri" pitchFamily="34" charset="0"/>
              </a:rPr>
              <a:t>Прочие лекарственные препараты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  <a:p>
            <a:pPr defTabSz="912813" eaLnBrk="1" hangingPunct="1"/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496888" y="2441575"/>
            <a:ext cx="3886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Подвержены «программной ошибке иммунизации».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«Реакция» на инъекцию.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latin typeface="Calibri" pitchFamily="34" charset="0"/>
              </a:rPr>
              <a:t>Условия холодовой цепи – часто имеют определяющее значение.</a:t>
            </a:r>
            <a:endParaRPr lang="en-US" altLang="en-US" sz="2000" b="0"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latin typeface="Calibri" pitchFamily="34" charset="0"/>
              </a:rPr>
              <a:t>Биологический продукт – больше подвержен изменениям и нестабильности</a:t>
            </a: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685" name="Rectangle 9"/>
          <p:cNvSpPr>
            <a:spLocks noChangeArrowheads="1"/>
          </p:cNvSpPr>
          <p:nvPr/>
        </p:nvSpPr>
        <p:spPr bwMode="auto">
          <a:xfrm>
            <a:off x="4648200" y="2457450"/>
            <a:ext cx="388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Менее подвержены ошибке при введении препарата.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Менее подвержены «реакции» на введение препарата.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Условия хранения/обращения менее жесткие.</a:t>
            </a:r>
          </a:p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Химический продукт.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301625" y="260350"/>
            <a:ext cx="8308975" cy="936625"/>
          </a:xfrm>
          <a:prstGeom prst="rect">
            <a:avLst/>
          </a:prstGeom>
          <a:solidFill>
            <a:srgbClr val="96D5DE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chemeClr val="tx1">
                <a:alpha val="42998"/>
              </a:schemeClr>
            </a:outerShdw>
          </a:effectLst>
        </p:spPr>
        <p:txBody>
          <a:bodyPr lIns="91397" tIns="45699" rIns="91397" bIns="45699" anchor="ctr"/>
          <a:lstStyle/>
          <a:p>
            <a:pPr marL="1143000" lvl="2" indent="-228600" defTabSz="912813" eaLnBrk="1" hangingPunct="1">
              <a:spcAft>
                <a:spcPts val="600"/>
              </a:spcAft>
              <a:buClr>
                <a:srgbClr val="00639A"/>
              </a:buClr>
              <a:buFont typeface="Lucida Grande"/>
              <a:buNone/>
            </a:pPr>
            <a:r>
              <a:rPr lang="ru-RU" altLang="en-US" sz="2200"/>
              <a:t>Раз</a:t>
            </a:r>
            <a:r>
              <a:rPr lang="en-US" altLang="en-US" sz="2200"/>
              <a:t>л</a:t>
            </a:r>
            <a:r>
              <a:rPr lang="ru-RU" altLang="en-US" sz="2200"/>
              <a:t>ичия между вакцинами и другими лекарственными средствами</a:t>
            </a:r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1" idx="0"/>
            <a:endCxn id="11" idx="2"/>
          </p:cNvCxnSpPr>
          <p:nvPr/>
        </p:nvCxnSpPr>
        <p:spPr>
          <a:xfrm>
            <a:off x="4457700" y="931863"/>
            <a:ext cx="0" cy="4783137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59225" y="931863"/>
            <a:ext cx="525463" cy="47831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en-US"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9900" y="923925"/>
            <a:ext cx="0" cy="4781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363" y="914400"/>
            <a:ext cx="0" cy="4783138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3913" y="923925"/>
            <a:ext cx="0" cy="4781550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55038" y="923925"/>
            <a:ext cx="0" cy="4781550"/>
          </a:xfrm>
          <a:prstGeom prst="line">
            <a:avLst/>
          </a:prstGeom>
          <a:ln w="1905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5925" y="923925"/>
            <a:ext cx="0" cy="47815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9475" y="931863"/>
            <a:ext cx="0" cy="47831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931863"/>
            <a:ext cx="8305800" cy="478313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97" tIns="45699" rIns="91397" bIns="45699" anchor="ctr"/>
          <a:lstStyle/>
          <a:p>
            <a:pPr defTabSz="9139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en-US" sz="1800" b="0">
              <a:ea typeface="ＭＳ Ｐゴシック" pitchFamily="34" charset="-128"/>
            </a:endParaRP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457200" y="990600"/>
            <a:ext cx="384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/>
            <a:r>
              <a:rPr lang="ru-RU" altLang="en-US" sz="2400">
                <a:solidFill>
                  <a:srgbClr val="00639A"/>
                </a:solidFill>
                <a:latin typeface="Calibri" pitchFamily="34" charset="0"/>
              </a:rPr>
              <a:t>Вакцины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4572000" y="993775"/>
            <a:ext cx="3843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/>
            <a:r>
              <a:rPr lang="ru-RU" altLang="en-US" sz="2400">
                <a:solidFill>
                  <a:srgbClr val="00639A"/>
                </a:solidFill>
                <a:latin typeface="Calibri" pitchFamily="34" charset="0"/>
              </a:rPr>
              <a:t>Другие лекарственные препараты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457200" y="152400"/>
            <a:ext cx="8686800" cy="60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2999"/>
              </a:schemeClr>
            </a:outerShdw>
          </a:effectLst>
          <a:extLst/>
        </p:spPr>
        <p:txBody>
          <a:bodyPr lIns="91397" tIns="45699" rIns="91397" bIns="45699" anchor="ctr">
            <a:normAutofit/>
          </a:bodyPr>
          <a:lstStyle/>
          <a:p>
            <a:pPr defTabSz="912813" eaLnBrk="1" hangingPunct="1">
              <a:lnSpc>
                <a:spcPct val="60000"/>
              </a:lnSpc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30733" name="Rectangle 4"/>
          <p:cNvSpPr>
            <a:spLocks noChangeArrowheads="1"/>
          </p:cNvSpPr>
          <p:nvPr/>
        </p:nvSpPr>
        <p:spPr bwMode="auto">
          <a:xfrm>
            <a:off x="571500" y="1447800"/>
            <a:ext cx="3886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400" b="0">
                <a:solidFill>
                  <a:schemeClr val="tx1"/>
                </a:solidFill>
                <a:latin typeface="Calibri" pitchFamily="34" charset="0"/>
              </a:rPr>
              <a:t>Массовые кампании: много доз в короткое время определенной группе населения.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400" b="0">
                <a:solidFill>
                  <a:schemeClr val="tx1"/>
                </a:solidFill>
                <a:latin typeface="Calibri" pitchFamily="34" charset="0"/>
              </a:rPr>
              <a:t>Политика доступа/безопасности:</a:t>
            </a:r>
            <a:endParaRPr lang="en-US" altLang="en-US" sz="2400" b="0">
              <a:solidFill>
                <a:schemeClr val="tx1"/>
              </a:solidFill>
              <a:latin typeface="Calibri" pitchFamily="34" charset="0"/>
            </a:endParaRPr>
          </a:p>
          <a:p>
            <a:pPr marL="801688" lvl="2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Lucida Grande"/>
              <a:buChar char="−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Сотрудничество органов общественного здравоохранения/НПИ, НКО и производителей.</a:t>
            </a:r>
          </a:p>
          <a:p>
            <a:pPr marL="801688" lvl="2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Lucida Grande"/>
              <a:buChar char="−"/>
            </a:pPr>
            <a:endParaRPr lang="ru-RU" altLang="en-US" sz="20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34" name="Rectangle 3"/>
          <p:cNvSpPr>
            <a:spLocks noChangeArrowheads="1"/>
          </p:cNvSpPr>
          <p:nvPr/>
        </p:nvSpPr>
        <p:spPr bwMode="auto">
          <a:xfrm>
            <a:off x="4572000" y="1735138"/>
            <a:ext cx="38433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Массовые кампании не проводятся – препараты назначаются «индивидуально», население не определено. 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Bef>
                <a:spcPts val="600"/>
              </a:spcBef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Политика доступа/ безопасности:</a:t>
            </a:r>
            <a:endParaRPr lang="en-US" altLang="en-US" sz="2000" b="0">
              <a:solidFill>
                <a:schemeClr val="tx1"/>
              </a:solidFill>
              <a:latin typeface="Calibri" pitchFamily="34" charset="0"/>
            </a:endParaRPr>
          </a:p>
          <a:p>
            <a:pPr marL="801688" lvl="2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Lucida Grande"/>
              <a:buChar char="−"/>
            </a:pPr>
            <a:r>
              <a:rPr lang="ru-RU" altLang="en-US" sz="2000" b="0">
                <a:solidFill>
                  <a:schemeClr val="tx1"/>
                </a:solidFill>
                <a:latin typeface="Calibri" pitchFamily="34" charset="0"/>
              </a:rPr>
              <a:t>Сотрудничество органов общественного здравоохранения/НПИ, НКО и производителей не так интенсивно.</a:t>
            </a: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algn="l" defTabSz="912813" eaLnBrk="1" hangingPunct="1">
              <a:spcAft>
                <a:spcPts val="600"/>
              </a:spcAft>
              <a:buClr>
                <a:srgbClr val="00639A"/>
              </a:buClr>
              <a:buFont typeface="Arial" charset="0"/>
              <a:buChar char="•"/>
            </a:pP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35" name="Rectangle 7"/>
          <p:cNvSpPr>
            <a:spLocks noChangeArrowheads="1"/>
          </p:cNvSpPr>
          <p:nvPr/>
        </p:nvSpPr>
        <p:spPr bwMode="auto">
          <a:xfrm>
            <a:off x="304800" y="5799138"/>
            <a:ext cx="8305800" cy="1016000"/>
          </a:xfrm>
          <a:prstGeom prst="rect">
            <a:avLst/>
          </a:prstGeom>
          <a:solidFill>
            <a:srgbClr val="96D5DE"/>
          </a:solidFill>
          <a:ln w="9525">
            <a:solidFill>
              <a:srgbClr val="96D5DE"/>
            </a:solidFill>
            <a:miter lim="800000"/>
            <a:headEnd/>
            <a:tailEnd/>
          </a:ln>
        </p:spPr>
        <p:txBody>
          <a:bodyPr lIns="91397" tIns="45699" rIns="91397" bIns="45699">
            <a:spAutoFit/>
          </a:bodyPr>
          <a:lstStyle/>
          <a:p>
            <a:pPr defTabSz="912813" eaLnBrk="1" hangingPunct="1">
              <a:buClr>
                <a:schemeClr val="tx2"/>
              </a:buClr>
            </a:pPr>
            <a:r>
              <a:rPr lang="ru-RU" altLang="en-US" sz="2000">
                <a:solidFill>
                  <a:schemeClr val="tx1"/>
                </a:solidFill>
                <a:latin typeface="Calibri" pitchFamily="34" charset="0"/>
              </a:rPr>
              <a:t>Вакцины требуют обеспечения более высокой безопасности препаратов и соблюдения и мониторинга более строгих стандартов качества.</a:t>
            </a:r>
            <a:endParaRPr lang="en-US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49238" y="92075"/>
            <a:ext cx="8166100" cy="762000"/>
          </a:xfrm>
          <a:prstGeom prst="rect">
            <a:avLst/>
          </a:prstGeom>
          <a:solidFill>
            <a:srgbClr val="96D5DE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eaLnBrk="1" hangingPunct="1">
              <a:spcAft>
                <a:spcPts val="600"/>
              </a:spcAft>
              <a:buClr>
                <a:srgbClr val="00639A"/>
              </a:buClr>
              <a:buFont typeface="Lucida Grande"/>
              <a:buNone/>
            </a:pPr>
            <a:r>
              <a:rPr lang="ru-RU" altLang="en-US" sz="2200"/>
              <a:t>Раз</a:t>
            </a:r>
            <a:r>
              <a:rPr lang="en-US" altLang="en-US" sz="2200"/>
              <a:t>л</a:t>
            </a:r>
            <a:r>
              <a:rPr lang="ru-RU" altLang="en-US" sz="2200"/>
              <a:t>ичия между вакцинами и другими лекарственными средствами</a:t>
            </a:r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1516</Words>
  <Application>Microsoft Office PowerPoint</Application>
  <PresentationFormat>Экран (4:3)</PresentationFormat>
  <Paragraphs>315</Paragraphs>
  <Slides>34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9" baseType="lpstr">
      <vt:lpstr>Arial</vt:lpstr>
      <vt:lpstr>Calibri</vt:lpstr>
      <vt:lpstr>Times New Roman</vt:lpstr>
      <vt:lpstr>ＭＳ Ｐゴシック</vt:lpstr>
      <vt:lpstr>DIN Alternate</vt:lpstr>
      <vt:lpstr>Arial Bold</vt:lpstr>
      <vt:lpstr>Iowan Old Style Roman</vt:lpstr>
      <vt:lpstr>Arial Black</vt:lpstr>
      <vt:lpstr>Palatino</vt:lpstr>
      <vt:lpstr>Lucida Grande</vt:lpstr>
      <vt:lpstr>DEFAULT</vt:lpstr>
      <vt:lpstr>Monotype Sorts</vt:lpstr>
      <vt:lpstr>Wingdings</vt:lpstr>
      <vt:lpstr>맑은 고딕</vt:lpstr>
      <vt:lpstr>Тема Office</vt:lpstr>
      <vt:lpstr>Слайд 1</vt:lpstr>
      <vt:lpstr>Слайд 2</vt:lpstr>
      <vt:lpstr>Слайд 3</vt:lpstr>
      <vt:lpstr>Слайд 4</vt:lpstr>
      <vt:lpstr>ПОЗИЦИЯ ВСЕМИРНОЙ ОРГАНИЗАЦИИ ЗДРАВООХРАНЕНИЯ В ОТНОШЕНИИ ВАКЦИН</vt:lpstr>
      <vt:lpstr>Достижения иммунопрофилактики </vt:lpstr>
      <vt:lpstr>Слайд 7</vt:lpstr>
      <vt:lpstr>Слайд 8</vt:lpstr>
      <vt:lpstr>Слайд 9</vt:lpstr>
      <vt:lpstr>Слайд 10</vt:lpstr>
      <vt:lpstr>Слайд 11</vt:lpstr>
      <vt:lpstr>Национальный календарь профилактических прививок (постановление Министерства здравоохранения Республики Беларусь от 18.06.2012 г. № 106)</vt:lpstr>
      <vt:lpstr> Внедрение новых вакцин</vt:lpstr>
      <vt:lpstr>Отношение вакцин к повышенной и пониженной температурам хранения</vt:lpstr>
      <vt:lpstr>Четыре уровня холода</vt:lpstr>
      <vt:lpstr>Слайд 16</vt:lpstr>
      <vt:lpstr>    Уровни холодовой цепи в системе поставок в Республике Беларусь</vt:lpstr>
      <vt:lpstr>Кратность поставок. Хранение</vt:lpstr>
      <vt:lpstr>Обеспечение холодовой цепи</vt:lpstr>
      <vt:lpstr>Транспорт</vt:lpstr>
      <vt:lpstr>ТЕМПЕРАТУРНЫЙ РЕЖИМ И СРОКИ ХРАНЕНИЯ ИЛС НА ОТДЕЛЬНЫХ УРОВНЯХ ХОЛОДОВОЙ ЦЕПИ</vt:lpstr>
      <vt:lpstr>Слайд 22</vt:lpstr>
      <vt:lpstr>Слайд 23</vt:lpstr>
      <vt:lpstr>Слайд 24</vt:lpstr>
      <vt:lpstr>Слайд 25</vt:lpstr>
      <vt:lpstr>Слайд 26</vt:lpstr>
      <vt:lpstr>Холодильное оборудование в больничной аптеке   </vt:lpstr>
      <vt:lpstr>Требования к хранению и транспортировке ИЛС в ОЗ</vt:lpstr>
      <vt:lpstr>Требования к хранению и транспортировке ИЛС в ОЗ</vt:lpstr>
      <vt:lpstr>ХРАНЕНИЕ ВАКЦИН В ПРИВИВОЧНОМ КАБИНЕТЕ 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Shmelyova</dc:creator>
  <cp:lastModifiedBy>Speed_XP</cp:lastModifiedBy>
  <cp:revision>105</cp:revision>
  <dcterms:created xsi:type="dcterms:W3CDTF">2015-09-29T18:52:58Z</dcterms:created>
  <dcterms:modified xsi:type="dcterms:W3CDTF">2019-03-12T14:37:41Z</dcterms:modified>
</cp:coreProperties>
</file>