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83"/>
  </p:notesMasterIdLst>
  <p:handoutMasterIdLst>
    <p:handoutMasterId r:id="rId84"/>
  </p:handoutMasterIdLst>
  <p:sldIdLst>
    <p:sldId id="346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3" r:id="rId10"/>
    <p:sldId id="676" r:id="rId11"/>
    <p:sldId id="674" r:id="rId12"/>
    <p:sldId id="675" r:id="rId13"/>
    <p:sldId id="679" r:id="rId14"/>
    <p:sldId id="678" r:id="rId15"/>
    <p:sldId id="677" r:id="rId16"/>
    <p:sldId id="680" r:id="rId17"/>
    <p:sldId id="681" r:id="rId18"/>
    <p:sldId id="682" r:id="rId19"/>
    <p:sldId id="683" r:id="rId20"/>
    <p:sldId id="684" r:id="rId21"/>
    <p:sldId id="685" r:id="rId22"/>
    <p:sldId id="686" r:id="rId23"/>
    <p:sldId id="687" r:id="rId24"/>
    <p:sldId id="688" r:id="rId25"/>
    <p:sldId id="689" r:id="rId26"/>
    <p:sldId id="690" r:id="rId27"/>
    <p:sldId id="693" r:id="rId28"/>
    <p:sldId id="694" r:id="rId29"/>
    <p:sldId id="695" r:id="rId30"/>
    <p:sldId id="696" r:id="rId31"/>
    <p:sldId id="691" r:id="rId32"/>
    <p:sldId id="692" r:id="rId33"/>
    <p:sldId id="697" r:id="rId34"/>
    <p:sldId id="698" r:id="rId35"/>
    <p:sldId id="699" r:id="rId36"/>
    <p:sldId id="700" r:id="rId37"/>
    <p:sldId id="703" r:id="rId38"/>
    <p:sldId id="705" r:id="rId39"/>
    <p:sldId id="706" r:id="rId40"/>
    <p:sldId id="707" r:id="rId41"/>
    <p:sldId id="708" r:id="rId42"/>
    <p:sldId id="709" r:id="rId43"/>
    <p:sldId id="701" r:id="rId44"/>
    <p:sldId id="702" r:id="rId45"/>
    <p:sldId id="710" r:id="rId46"/>
    <p:sldId id="711" r:id="rId47"/>
    <p:sldId id="712" r:id="rId48"/>
    <p:sldId id="713" r:id="rId49"/>
    <p:sldId id="714" r:id="rId50"/>
    <p:sldId id="715" r:id="rId51"/>
    <p:sldId id="716" r:id="rId52"/>
    <p:sldId id="717" r:id="rId53"/>
    <p:sldId id="718" r:id="rId54"/>
    <p:sldId id="720" r:id="rId55"/>
    <p:sldId id="721" r:id="rId56"/>
    <p:sldId id="724" r:id="rId57"/>
    <p:sldId id="722" r:id="rId58"/>
    <p:sldId id="723" r:id="rId59"/>
    <p:sldId id="729" r:id="rId60"/>
    <p:sldId id="728" r:id="rId61"/>
    <p:sldId id="727" r:id="rId62"/>
    <p:sldId id="726" r:id="rId63"/>
    <p:sldId id="730" r:id="rId64"/>
    <p:sldId id="731" r:id="rId65"/>
    <p:sldId id="732" r:id="rId66"/>
    <p:sldId id="733" r:id="rId67"/>
    <p:sldId id="734" r:id="rId68"/>
    <p:sldId id="735" r:id="rId69"/>
    <p:sldId id="736" r:id="rId70"/>
    <p:sldId id="737" r:id="rId71"/>
    <p:sldId id="738" r:id="rId72"/>
    <p:sldId id="739" r:id="rId73"/>
    <p:sldId id="740" r:id="rId74"/>
    <p:sldId id="741" r:id="rId75"/>
    <p:sldId id="742" r:id="rId76"/>
    <p:sldId id="744" r:id="rId77"/>
    <p:sldId id="745" r:id="rId78"/>
    <p:sldId id="746" r:id="rId79"/>
    <p:sldId id="748" r:id="rId80"/>
    <p:sldId id="747" r:id="rId81"/>
    <p:sldId id="749" r:id="rId82"/>
  </p:sldIdLst>
  <p:sldSz cx="9144000" cy="6858000" type="screen4x3"/>
  <p:notesSz cx="7102475" cy="102346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00"/>
    <a:srgbClr val="003300"/>
    <a:srgbClr val="00FFFF"/>
    <a:srgbClr val="7B6713"/>
    <a:srgbClr val="6600CC"/>
    <a:srgbClr val="A87324"/>
    <a:srgbClr val="E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88330" autoAdjust="0"/>
  </p:normalViewPr>
  <p:slideViewPr>
    <p:cSldViewPr>
      <p:cViewPr>
        <p:scale>
          <a:sx n="84" d="100"/>
          <a:sy n="84" d="100"/>
        </p:scale>
        <p:origin x="-103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3438"/>
            <a:ext cx="3078162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/>
            </a:lvl1pPr>
          </a:lstStyle>
          <a:p>
            <a:pPr>
              <a:defRPr/>
            </a:pPr>
            <a:fld id="{6D2353D3-1C6E-4937-9CA2-5A2763BB0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96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be-BY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680B6CE-C76C-4D7C-9E5D-C79985A49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3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409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10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C4AE5-01E5-4FB4-83B0-E790B6C24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55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15135-8ACC-4811-B40D-CDDCF37F3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8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932C1-C8E4-4C5F-9120-D1ACBD70C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779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76C99-3D5D-4D5B-87E7-B5578B742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59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D32F8-E7CB-490E-93DF-7C678AFE5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1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3A3B-9AB3-4FF2-9B90-420E023B8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6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E3E9-EC29-42B7-B8B8-6702582DF0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0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AB0D7-EA94-4968-B7EB-F3F40A57A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47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A6049-C1FD-4331-9102-04C5DA0ED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71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7FFF6-11FA-4DEB-87BD-466E0BDF6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71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2249A-8619-4DD0-BC48-049E9E2B1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0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B7196-A213-4B8D-9E6A-23A1F84C2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B3B9-BA50-4B9F-B08A-6626CAB47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3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be-BY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307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7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7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D16FE36-AADA-4733-BA4C-10F26DBF1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59833" y="152636"/>
            <a:ext cx="6084167" cy="2916324"/>
          </a:xfrm>
        </p:spPr>
        <p:txBody>
          <a:bodyPr/>
          <a:lstStyle/>
          <a:p>
            <a:pPr algn="ctr" eaLnBrk="1" hangingPunct="1"/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sp>
        <p:nvSpPr>
          <p:cNvPr id="5123" name="Подзаголовок 1" descr="Rectangle: Click to edit Master text styles&#10;Second level&#10;Third level&#10;Fourth level&#10;Fifth level"/>
          <p:cNvSpPr>
            <a:spLocks noGrp="1"/>
          </p:cNvSpPr>
          <p:nvPr>
            <p:ph type="subTitle" idx="1"/>
          </p:nvPr>
        </p:nvSpPr>
        <p:spPr>
          <a:xfrm>
            <a:off x="611560" y="3861049"/>
            <a:ext cx="7243755" cy="1944215"/>
          </a:xfrm>
        </p:spPr>
        <p:txBody>
          <a:bodyPr/>
          <a:lstStyle/>
          <a:p>
            <a:r>
              <a:rPr lang="ru-RU" altLang="ru-RU" sz="1800" b="1" dirty="0" smtClean="0"/>
              <a:t>Александрова Елена Леонидовна</a:t>
            </a:r>
          </a:p>
          <a:p>
            <a:r>
              <a:rPr lang="ru-RU" altLang="ru-RU" sz="1800" dirty="0" smtClean="0"/>
              <a:t>Заместитель начальника управления фармацевтической инспекции и организации лекарственного обеспечения </a:t>
            </a:r>
            <a:br>
              <a:rPr lang="ru-RU" altLang="ru-RU" sz="1800" dirty="0" smtClean="0"/>
            </a:br>
            <a:r>
              <a:rPr lang="ru-RU" altLang="ru-RU" sz="1800" dirty="0" smtClean="0"/>
              <a:t>Министерства здравоохранения Республики Беларусь</a:t>
            </a:r>
          </a:p>
          <a:p>
            <a:r>
              <a:rPr lang="ru-RU" altLang="ru-RU" sz="1600" i="1" dirty="0" smtClean="0"/>
              <a:t>Минск, 18.04.2017</a:t>
            </a:r>
          </a:p>
          <a:p>
            <a:endParaRPr lang="ru-RU" altLang="ru-RU" sz="16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1434986"/>
            <a:ext cx="6372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200" b="1" dirty="0"/>
              <a:t>Инспектирование производства лекарственных средств на соответствие </a:t>
            </a:r>
            <a:r>
              <a:rPr lang="ru-RU" altLang="ru-RU" sz="2200" b="1" dirty="0" smtClean="0"/>
              <a:t>требованиям </a:t>
            </a:r>
            <a:r>
              <a:rPr lang="en-US" altLang="ru-RU" sz="2200" b="1" dirty="0"/>
              <a:t>GMP</a:t>
            </a:r>
            <a:r>
              <a:rPr lang="ru-RU" altLang="ru-RU" sz="2200" b="1" dirty="0"/>
              <a:t> Евразийского экономического союза </a:t>
            </a:r>
            <a:br>
              <a:rPr lang="ru-RU" altLang="ru-RU" sz="2200" b="1" dirty="0"/>
            </a:b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ru-RU" altLang="ru-RU" sz="2400" smtClean="0"/>
              <a:t>Правила надлежащей производственной практики Евразийского экономического союза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Разработаны на основе текущей версии Правил </a:t>
            </a:r>
            <a:r>
              <a:rPr lang="en-US" altLang="ru-RU" sz="2000" dirty="0" smtClean="0"/>
              <a:t>GMP </a:t>
            </a:r>
            <a:r>
              <a:rPr lang="ru-RU" altLang="ru-RU" sz="2000" dirty="0" smtClean="0"/>
              <a:t>ЕС</a:t>
            </a:r>
            <a:r>
              <a:rPr lang="en-US" altLang="ru-RU" sz="2000" dirty="0" smtClean="0"/>
              <a:t>.</a:t>
            </a:r>
          </a:p>
          <a:p>
            <a:pPr eaLnBrk="1" hangingPunct="1"/>
            <a:r>
              <a:rPr lang="ru-RU" altLang="ru-RU" sz="2000" dirty="0" smtClean="0"/>
              <a:t>По сравнению с </a:t>
            </a:r>
            <a:r>
              <a:rPr lang="ru-RU" sz="2000" dirty="0"/>
              <a:t>ТКП 030-2013 </a:t>
            </a:r>
            <a:r>
              <a:rPr lang="ru-RU" altLang="ru-RU" sz="2000" dirty="0" smtClean="0"/>
              <a:t>и Правилами </a:t>
            </a:r>
            <a:r>
              <a:rPr lang="en-US" altLang="ru-RU" sz="2000" dirty="0" smtClean="0"/>
              <a:t>GMP</a:t>
            </a:r>
            <a:r>
              <a:rPr lang="ru-RU" altLang="ru-RU" sz="2000" dirty="0" smtClean="0"/>
              <a:t> Российской Федерации  обновлены разделы:</a:t>
            </a:r>
          </a:p>
          <a:p>
            <a:pPr eaLnBrk="1" hangingPunct="1"/>
            <a:endParaRPr lang="ru-RU" altLang="ru-RU" sz="2000" dirty="0" smtClean="0"/>
          </a:p>
          <a:p>
            <a:pPr lvl="1" eaLnBrk="1" hangingPunct="1"/>
            <a:r>
              <a:rPr lang="ru-RU" altLang="ru-RU" sz="1800" dirty="0" smtClean="0"/>
              <a:t>2 Персонал</a:t>
            </a:r>
          </a:p>
          <a:p>
            <a:pPr lvl="1" eaLnBrk="1" hangingPunct="1"/>
            <a:r>
              <a:rPr lang="ru-RU" altLang="ru-RU" sz="1800" dirty="0" smtClean="0"/>
              <a:t>3 Помещения и оборудование</a:t>
            </a:r>
          </a:p>
          <a:p>
            <a:pPr lvl="1" eaLnBrk="1" hangingPunct="1"/>
            <a:r>
              <a:rPr lang="ru-RU" altLang="ru-RU" sz="1800" dirty="0" smtClean="0"/>
              <a:t>5 Производство</a:t>
            </a:r>
          </a:p>
          <a:p>
            <a:pPr lvl="1" eaLnBrk="1" hangingPunct="1"/>
            <a:r>
              <a:rPr lang="ru-RU" altLang="ru-RU" sz="1800" dirty="0" smtClean="0"/>
              <a:t>6 Контроль качества</a:t>
            </a:r>
          </a:p>
          <a:p>
            <a:pPr lvl="1" eaLnBrk="1" hangingPunct="1"/>
            <a:r>
              <a:rPr lang="ru-RU" altLang="ru-RU" sz="1800" dirty="0" smtClean="0"/>
              <a:t>8 Претензии, дефекты качества и отзывы продукции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ru-RU" altLang="ru-RU" sz="2400" smtClean="0"/>
              <a:t>Правила надлежащей производственной практики Евразийского экономического союза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447800"/>
            <a:ext cx="7772400" cy="5149551"/>
          </a:xfrm>
        </p:spPr>
        <p:txBody>
          <a:bodyPr/>
          <a:lstStyle/>
          <a:p>
            <a:pPr eaLnBrk="1" hangingPunct="1"/>
            <a:r>
              <a:rPr lang="ru-RU" altLang="ru-RU" sz="2000" dirty="0" smtClean="0"/>
              <a:t>Введена </a:t>
            </a:r>
            <a:r>
              <a:rPr lang="ru-RU" altLang="ru-RU" sz="2000" b="1" dirty="0" smtClean="0"/>
              <a:t>Часть III </a:t>
            </a:r>
            <a:r>
              <a:rPr lang="ru-RU" altLang="ru-RU" sz="2000" dirty="0" smtClean="0"/>
              <a:t>Документы, связанные с надлежащей производственной практикой:</a:t>
            </a:r>
          </a:p>
          <a:p>
            <a:pPr lvl="1" eaLnBrk="1" hangingPunct="1"/>
            <a:r>
              <a:rPr lang="ru-RU" altLang="ru-RU" sz="1600" dirty="0" smtClean="0"/>
              <a:t>Пояснения по составлению досье производственной площадки</a:t>
            </a:r>
          </a:p>
          <a:p>
            <a:pPr lvl="1" eaLnBrk="1" hangingPunct="1"/>
            <a:r>
              <a:rPr lang="ru-RU" altLang="ru-RU" sz="1600" dirty="0" smtClean="0"/>
              <a:t>Управление рисками для качества</a:t>
            </a:r>
          </a:p>
          <a:p>
            <a:pPr lvl="1" eaLnBrk="1" hangingPunct="1"/>
            <a:r>
              <a:rPr lang="ru-RU" altLang="ru-RU" sz="1600" dirty="0" smtClean="0"/>
              <a:t>Фармацевтическая система качества</a:t>
            </a:r>
          </a:p>
          <a:p>
            <a:pPr lvl="1" eaLnBrk="1" hangingPunct="1"/>
            <a:r>
              <a:rPr lang="ru-RU" altLang="ru-RU" sz="1600" dirty="0" smtClean="0"/>
              <a:t>Международные гармонизированные требования к паспортам (сертификатам) качества серии лекарственного средства</a:t>
            </a:r>
          </a:p>
          <a:p>
            <a:pPr lvl="1" eaLnBrk="1" hangingPunct="1"/>
            <a:endParaRPr lang="ru-RU" altLang="ru-RU" sz="1600" dirty="0" smtClean="0"/>
          </a:p>
          <a:p>
            <a:pPr eaLnBrk="1" hangingPunct="1">
              <a:buClr>
                <a:srgbClr val="6F89F7"/>
              </a:buClr>
            </a:pPr>
            <a:r>
              <a:rPr lang="ru-RU" altLang="ru-RU" sz="1800" dirty="0" smtClean="0">
                <a:solidFill>
                  <a:srgbClr val="40458C"/>
                </a:solidFill>
              </a:rPr>
              <a:t>В Часть III </a:t>
            </a:r>
            <a:r>
              <a:rPr lang="ru-RU" altLang="ru-RU" sz="1800" u="sng" dirty="0" smtClean="0">
                <a:solidFill>
                  <a:srgbClr val="FF0066"/>
                </a:solidFill>
              </a:rPr>
              <a:t>не включены </a:t>
            </a:r>
            <a:r>
              <a:rPr lang="ru-RU" altLang="ru-RU" sz="1800" dirty="0" smtClean="0">
                <a:solidFill>
                  <a:srgbClr val="40458C"/>
                </a:solidFill>
              </a:rPr>
              <a:t>документы из Части </a:t>
            </a:r>
            <a:r>
              <a:rPr lang="en-US" altLang="ru-RU" sz="1800" dirty="0" smtClean="0">
                <a:solidFill>
                  <a:srgbClr val="40458C"/>
                </a:solidFill>
              </a:rPr>
              <a:t>III GMP </a:t>
            </a:r>
            <a:r>
              <a:rPr lang="ru-RU" altLang="ru-RU" sz="1800" dirty="0" smtClean="0">
                <a:solidFill>
                  <a:srgbClr val="40458C"/>
                </a:solidFill>
              </a:rPr>
              <a:t>ЕС:</a:t>
            </a:r>
          </a:p>
          <a:p>
            <a:pPr lvl="1" algn="just" eaLnBrk="1" hangingPunct="1"/>
            <a:r>
              <a:rPr lang="ru-RU" altLang="ru-RU" sz="1400" dirty="0" smtClean="0"/>
              <a:t>Шаблон «письменного подтверждения» для активных веществ, экспортируемых в Европейский Союз для лекарственных средств для человека (Версия 2, </a:t>
            </a:r>
            <a:r>
              <a:rPr lang="ru-RU" altLang="ru-RU" sz="1400" dirty="0" smtClean="0">
                <a:solidFill>
                  <a:srgbClr val="FF0066"/>
                </a:solidFill>
              </a:rPr>
              <a:t>январь 2013 г</a:t>
            </a:r>
            <a:r>
              <a:rPr lang="ru-RU" altLang="ru-RU" sz="1400" dirty="0" smtClean="0"/>
              <a:t>.)</a:t>
            </a:r>
          </a:p>
          <a:p>
            <a:pPr lvl="1" algn="just" eaLnBrk="1" hangingPunct="1"/>
            <a:r>
              <a:rPr lang="ru-RU" altLang="ru-RU" sz="1400" dirty="0" smtClean="0"/>
              <a:t>Руководство по установлению допустимых уровней воздействия на здоровье для идентификации рисков при производстве различных лекарственных средств на одном участке </a:t>
            </a:r>
            <a:r>
              <a:rPr lang="ru-RU" altLang="ru-RU" sz="1400" dirty="0" smtClean="0">
                <a:solidFill>
                  <a:srgbClr val="FF0066"/>
                </a:solidFill>
              </a:rPr>
              <a:t>(вступило в силу в ЕС 01.06.2015)</a:t>
            </a:r>
          </a:p>
          <a:p>
            <a:pPr lvl="1" algn="just" eaLnBrk="1" hangingPunct="1"/>
            <a:r>
              <a:rPr lang="ru-RU" altLang="ru-RU" sz="1400" dirty="0" smtClean="0"/>
              <a:t>Руководство от </a:t>
            </a:r>
            <a:r>
              <a:rPr lang="ru-RU" altLang="ru-RU" sz="1400" dirty="0" smtClean="0">
                <a:solidFill>
                  <a:srgbClr val="FF0066"/>
                </a:solidFill>
              </a:rPr>
              <a:t>19 марта 2015 года </a:t>
            </a:r>
            <a:r>
              <a:rPr lang="ru-RU" altLang="ru-RU" sz="1400" dirty="0" smtClean="0"/>
              <a:t>по формализованной оценке риска для установления соответствия надлежащей производственной практике для вспомогательных веществ, используемых в производстве лекарственных средств для человека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ru-RU" altLang="ru-RU" sz="2400" smtClean="0"/>
              <a:t>Правила надлежащей производственной практики Евразийского экономического союза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Обновлено (</a:t>
            </a:r>
            <a:r>
              <a:rPr lang="ru-RU" sz="1800" dirty="0" smtClean="0"/>
              <a:t>по сравнению с ТКП 030-2013</a:t>
            </a:r>
            <a:r>
              <a:rPr lang="ru-RU" sz="2000" dirty="0" smtClean="0"/>
              <a:t>):</a:t>
            </a:r>
          </a:p>
          <a:p>
            <a:pPr lvl="1" eaLnBrk="1" hangingPunct="1">
              <a:defRPr/>
            </a:pPr>
            <a:r>
              <a:rPr lang="ru-RU" sz="1800" dirty="0" smtClean="0"/>
              <a:t>Приложение 2 Требования к производству биологических (в том числе иммунобиологических) активных фармацевтических субстанций и лекарственных средств для медицинского применения</a:t>
            </a:r>
          </a:p>
          <a:p>
            <a:pPr lvl="1" eaLnBrk="1" hangingPunct="1">
              <a:defRPr/>
            </a:pPr>
            <a:endParaRPr lang="ru-RU" sz="1800" dirty="0" smtClean="0"/>
          </a:p>
          <a:p>
            <a:pPr lvl="1" eaLnBrk="1" hangingPunct="1">
              <a:defRPr/>
            </a:pPr>
            <a:endParaRPr lang="ru-RU" sz="1600" dirty="0"/>
          </a:p>
          <a:p>
            <a:pPr eaLnBrk="1" hangingPunct="1">
              <a:buClr>
                <a:srgbClr val="6F89F7"/>
              </a:buClr>
              <a:defRPr/>
            </a:pPr>
            <a:r>
              <a:rPr lang="ru-RU" sz="2000" dirty="0" smtClean="0">
                <a:solidFill>
                  <a:srgbClr val="40458C"/>
                </a:solidFill>
              </a:rPr>
              <a:t>Оставлены </a:t>
            </a:r>
            <a:r>
              <a:rPr lang="ru-RU" sz="2000" u="sng" dirty="0" smtClean="0">
                <a:solidFill>
                  <a:srgbClr val="FF0066"/>
                </a:solidFill>
              </a:rPr>
              <a:t>предыдущие версии</a:t>
            </a:r>
            <a:r>
              <a:rPr lang="ru-RU" sz="2000" dirty="0" smtClean="0">
                <a:solidFill>
                  <a:srgbClr val="FF0066"/>
                </a:solidFill>
              </a:rPr>
              <a:t> </a:t>
            </a:r>
            <a:r>
              <a:rPr lang="ru-RU" sz="2000" dirty="0" smtClean="0">
                <a:solidFill>
                  <a:srgbClr val="40458C"/>
                </a:solidFill>
              </a:rPr>
              <a:t>приложений:</a:t>
            </a:r>
            <a:endParaRPr lang="ru-RU" sz="2000" dirty="0">
              <a:solidFill>
                <a:srgbClr val="40458C"/>
              </a:solidFill>
            </a:endParaRPr>
          </a:p>
          <a:p>
            <a:pPr lvl="1" eaLnBrk="1" hangingPunct="1">
              <a:defRPr/>
            </a:pPr>
            <a:r>
              <a:rPr lang="ru-RU" sz="1800" dirty="0"/>
              <a:t>Приложение 15 </a:t>
            </a:r>
            <a:r>
              <a:rPr lang="ru-RU" sz="1800" dirty="0" smtClean="0"/>
              <a:t>Требования к квалификации и </a:t>
            </a:r>
            <a:r>
              <a:rPr lang="ru-RU" sz="1800" dirty="0" err="1" smtClean="0"/>
              <a:t>валидации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solidFill>
                  <a:srgbClr val="FF0066"/>
                </a:solidFill>
              </a:rPr>
              <a:t>(</a:t>
            </a:r>
            <a:r>
              <a:rPr lang="ru-RU" sz="1800" dirty="0">
                <a:solidFill>
                  <a:srgbClr val="FF0066"/>
                </a:solidFill>
              </a:rPr>
              <a:t>новая версия вступила </a:t>
            </a:r>
            <a:r>
              <a:rPr lang="ru-RU" sz="1800" dirty="0">
                <a:solidFill>
                  <a:srgbClr val="FF0066"/>
                </a:solidFill>
                <a:ea typeface="+mn-ea"/>
                <a:cs typeface="+mn-cs"/>
              </a:rPr>
              <a:t>в силу в ЕС </a:t>
            </a:r>
            <a:r>
              <a:rPr lang="ru-RU" sz="1800" dirty="0" smtClean="0">
                <a:solidFill>
                  <a:srgbClr val="FF0066"/>
                </a:solidFill>
              </a:rPr>
              <a:t>01.10.2015)</a:t>
            </a:r>
          </a:p>
          <a:p>
            <a:pPr lvl="1" eaLnBrk="1" hangingPunct="1">
              <a:defRPr/>
            </a:pPr>
            <a:r>
              <a:rPr lang="ru-RU" sz="1800" dirty="0"/>
              <a:t>Приложение 16 </a:t>
            </a:r>
            <a:r>
              <a:rPr lang="ru-RU" sz="1800" dirty="0" smtClean="0"/>
              <a:t>Требования к подтверждению Уполномоченным лицом соответствия серии продукции с целью ее выпуска</a:t>
            </a:r>
            <a:r>
              <a:rPr lang="ru-RU" sz="1800" dirty="0">
                <a:solidFill>
                  <a:srgbClr val="40458C"/>
                </a:solidFill>
                <a:ea typeface="+mn-ea"/>
                <a:cs typeface="+mn-cs"/>
              </a:rPr>
              <a:t> </a:t>
            </a:r>
            <a:r>
              <a:rPr lang="ru-RU" sz="1800" dirty="0" smtClean="0">
                <a:solidFill>
                  <a:srgbClr val="40458C"/>
                </a:solidFill>
                <a:ea typeface="+mn-ea"/>
                <a:cs typeface="+mn-cs"/>
              </a:rPr>
              <a:t/>
            </a:r>
            <a:br>
              <a:rPr lang="ru-RU" sz="1800" dirty="0" smtClean="0">
                <a:solidFill>
                  <a:srgbClr val="40458C"/>
                </a:solidFill>
                <a:ea typeface="+mn-ea"/>
                <a:cs typeface="+mn-cs"/>
              </a:rPr>
            </a:br>
            <a:r>
              <a:rPr lang="ru-RU" sz="1800" dirty="0" smtClean="0">
                <a:solidFill>
                  <a:srgbClr val="FF0066"/>
                </a:solidFill>
                <a:ea typeface="+mn-ea"/>
                <a:cs typeface="+mn-cs"/>
              </a:rPr>
              <a:t>(новая версия вступила </a:t>
            </a:r>
            <a:r>
              <a:rPr lang="ru-RU" sz="1800" dirty="0">
                <a:solidFill>
                  <a:srgbClr val="FF0066"/>
                </a:solidFill>
                <a:ea typeface="+mn-ea"/>
                <a:cs typeface="+mn-cs"/>
              </a:rPr>
              <a:t>в силу в ЕС </a:t>
            </a:r>
            <a:r>
              <a:rPr lang="ru-RU" sz="1800" dirty="0" smtClean="0">
                <a:solidFill>
                  <a:srgbClr val="FF0066"/>
                </a:solidFill>
                <a:ea typeface="+mn-ea"/>
                <a:cs typeface="+mn-cs"/>
              </a:rPr>
              <a:t>15.04.2016)</a:t>
            </a:r>
            <a:endParaRPr lang="ru-RU" sz="1800" dirty="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556792"/>
            <a:ext cx="7921625" cy="4608511"/>
          </a:xfrm>
        </p:spPr>
        <p:txBody>
          <a:bodyPr/>
          <a:lstStyle/>
          <a:p>
            <a:pPr algn="just"/>
            <a:r>
              <a:rPr lang="ru-RU" altLang="ru-RU" sz="2000" dirty="0" smtClean="0"/>
              <a:t>Уделено больше внимания обязательствам и ответственности руководства. </a:t>
            </a:r>
          </a:p>
          <a:p>
            <a:pPr algn="just"/>
            <a:r>
              <a:rPr lang="ru-RU" altLang="ru-RU" sz="2000" dirty="0" smtClean="0"/>
              <a:t>Введено понятие </a:t>
            </a:r>
            <a:r>
              <a:rPr lang="ru-RU" altLang="ru-RU" sz="2000" u="sng" dirty="0" smtClean="0"/>
              <a:t>отдела обеспечения качества </a:t>
            </a:r>
            <a:r>
              <a:rPr lang="ru-RU" altLang="ru-RU" sz="2000" dirty="0" smtClean="0"/>
              <a:t>или службы качества с соответствующим перераспределением обязанностей ключевого персонала.  </a:t>
            </a:r>
          </a:p>
          <a:p>
            <a:pPr algn="just"/>
            <a:r>
              <a:rPr lang="ru-RU" altLang="ru-RU" sz="2000" dirty="0" smtClean="0"/>
              <a:t>Из обязанностей руководителя контроля качества </a:t>
            </a:r>
            <a:r>
              <a:rPr lang="ru-RU" altLang="ru-RU" sz="2000" u="sng" dirty="0" smtClean="0"/>
              <a:t>исключена оценка досье на серию продукции</a:t>
            </a:r>
            <a:r>
              <a:rPr lang="ru-RU" altLang="ru-RU" sz="2000" dirty="0" smtClean="0"/>
              <a:t>.  </a:t>
            </a:r>
          </a:p>
          <a:p>
            <a:pPr lvl="1" algn="just"/>
            <a:r>
              <a:rPr lang="ru-RU" altLang="ru-RU" sz="1600" dirty="0" smtClean="0">
                <a:solidFill>
                  <a:srgbClr val="C00000"/>
                </a:solidFill>
              </a:rPr>
              <a:t>Очевидно, что это прямая обязанность Уполномоченного лица, деятельность которого приобретает все большую практическую направленность, особенно в связи с пересмотром приложения 16 к правилам </a:t>
            </a:r>
            <a:r>
              <a:rPr lang="en-US" altLang="ru-RU" sz="1600" dirty="0" smtClean="0">
                <a:solidFill>
                  <a:srgbClr val="C00000"/>
                </a:solidFill>
              </a:rPr>
              <a:t>GMP EC</a:t>
            </a:r>
            <a:r>
              <a:rPr lang="ru-RU" altLang="ru-RU" sz="1600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ru-RU" altLang="ru-RU" sz="2000" dirty="0" smtClean="0"/>
              <a:t>Обязанности руководителя контроля качества при выпуске продукции ограничиваются </a:t>
            </a:r>
            <a:r>
              <a:rPr lang="ru-RU" altLang="ru-RU" sz="2000" u="sng" dirty="0" smtClean="0"/>
              <a:t>оценкой результатов всех необходимых испытаний</a:t>
            </a:r>
            <a:r>
              <a:rPr lang="ru-RU" altLang="ru-RU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772400" cy="4536530"/>
          </a:xfrm>
        </p:spPr>
        <p:txBody>
          <a:bodyPr/>
          <a:lstStyle/>
          <a:p>
            <a:pPr algn="just"/>
            <a:r>
              <a:rPr lang="ru-RU" altLang="ru-RU" sz="1800" b="1" dirty="0" smtClean="0"/>
              <a:t>Обязанности ключевого персонала дополнились</a:t>
            </a:r>
            <a:r>
              <a:rPr lang="ru-RU" altLang="ru-RU" sz="1800" dirty="0" smtClean="0"/>
              <a:t> разработкой, внедрением, мониторингом и поддержанием системы менеджмента качества, участием в анализе со стороны руководства, обеспечением своевременной и эффективной коммуникации по вопросам, связанным с качеством, до соответствующих уровней управления в организации, а также утверждением поставщиков </a:t>
            </a:r>
            <a:r>
              <a:rPr lang="ru-RU" altLang="ru-RU" sz="1800" dirty="0" err="1" smtClean="0"/>
              <a:t>аутсорсинговой</a:t>
            </a:r>
            <a:r>
              <a:rPr lang="ru-RU" altLang="ru-RU" sz="1800" dirty="0" smtClean="0"/>
              <a:t> деятельности, связанной с </a:t>
            </a:r>
            <a:r>
              <a:rPr lang="en-US" altLang="ru-RU" sz="1800" dirty="0" smtClean="0"/>
              <a:t>GMP</a:t>
            </a:r>
            <a:r>
              <a:rPr lang="ru-RU" altLang="ru-RU" sz="1800" dirty="0" smtClean="0"/>
              <a:t>. </a:t>
            </a:r>
          </a:p>
          <a:p>
            <a:pPr lvl="1" algn="just"/>
            <a:r>
              <a:rPr lang="ru-RU" altLang="ru-RU" sz="1600" dirty="0" smtClean="0">
                <a:solidFill>
                  <a:srgbClr val="C00000"/>
                </a:solidFill>
              </a:rPr>
              <a:t>В связи с этим предприятиям предстоит пересмотр Руководств по качеству, Досье производственных участков, должностных инструкций и ряда документов системы менеджмента качества.</a:t>
            </a:r>
          </a:p>
          <a:p>
            <a:pPr algn="just"/>
            <a:r>
              <a:rPr lang="ru-RU" altLang="ru-RU" sz="1800" dirty="0" smtClean="0"/>
              <a:t>Требования к обучению и гигиене персонала практически не претерпели изменений.</a:t>
            </a:r>
          </a:p>
          <a:p>
            <a:pPr algn="just"/>
            <a:r>
              <a:rPr lang="ru-RU" altLang="ru-RU" sz="1800" dirty="0" smtClean="0"/>
              <a:t>Раздел дополнен </a:t>
            </a:r>
            <a:r>
              <a:rPr lang="ru-RU" altLang="ru-RU" sz="1800" b="1" u="sng" dirty="0" smtClean="0"/>
              <a:t>требованиями к консультантам</a:t>
            </a:r>
            <a:r>
              <a:rPr lang="ru-RU" altLang="ru-RU" sz="1800" dirty="0" smtClean="0"/>
              <a:t>, в частности к их образованию, подготовке и опыту, а также к учету предоставленных ими услуг.</a:t>
            </a:r>
          </a:p>
          <a:p>
            <a:pPr eaLnBrk="1" hangingPunct="1"/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800"/>
            <a:ext cx="7921625" cy="4186213"/>
          </a:xfrm>
        </p:spPr>
        <p:txBody>
          <a:bodyPr/>
          <a:lstStyle/>
          <a:p>
            <a:pPr algn="just"/>
            <a:r>
              <a:rPr lang="ru-RU" altLang="ru-RU" sz="2000" b="1" dirty="0" smtClean="0"/>
              <a:t>2.1</a:t>
            </a:r>
            <a:r>
              <a:rPr lang="ru-RU" altLang="ru-RU" sz="2000" dirty="0" smtClean="0"/>
              <a:t> … Высшее руководство должно определять и обеспечивать </a:t>
            </a:r>
            <a:r>
              <a:rPr lang="ru-RU" altLang="ru-RU" sz="2000" u="sng" dirty="0" smtClean="0"/>
              <a:t>адекватные и соответствующие ресурсы </a:t>
            </a:r>
            <a:r>
              <a:rPr lang="ru-RU" altLang="ru-RU" sz="2000" dirty="0" smtClean="0"/>
              <a:t>(человеческие, финансовые, материальные, </a:t>
            </a:r>
            <a:r>
              <a:rPr lang="ru-RU" altLang="ru-RU" sz="20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а также </a:t>
            </a:r>
            <a:r>
              <a:rPr lang="ru-RU" altLang="ru-RU" sz="2000" dirty="0" smtClean="0"/>
              <a:t>помещения и оборудование) для внедрения и поддержания </a:t>
            </a:r>
            <a:r>
              <a:rPr lang="ru-RU" altLang="ru-RU" sz="2000" u="sng" dirty="0" smtClean="0"/>
              <a:t>системы управления качеством </a:t>
            </a:r>
            <a:r>
              <a:rPr lang="ru-RU" altLang="ru-RU" sz="2000" dirty="0" smtClean="0"/>
              <a:t>и постоянного повышения ее эффективности. …</a:t>
            </a:r>
          </a:p>
          <a:p>
            <a:pPr algn="just"/>
            <a:r>
              <a:rPr lang="ru-RU" altLang="ru-RU" sz="2000" b="1" dirty="0" smtClean="0"/>
              <a:t>2.2</a:t>
            </a:r>
            <a:r>
              <a:rPr lang="ru-RU" altLang="ru-RU" sz="2000" dirty="0" smtClean="0"/>
              <a:t> На предприятии должна иметься схема организационной структуры, </a:t>
            </a:r>
            <a:r>
              <a:rPr lang="ru-RU" altLang="ru-RU" sz="2000" u="sng" dirty="0" smtClean="0"/>
              <a:t>в которой отношения между руководителями производства, контроля качества и, где это применимо, руководителем отдела обеспечения качества или службы качества, указанные в 2.5 настоящего раздела, и позиция Уполномоченного лица (лиц) ясно обозначены в иерархии управления</a:t>
            </a:r>
            <a:r>
              <a:rPr lang="ru-RU" altLang="ru-RU" sz="2000" dirty="0" smtClean="0"/>
              <a:t>.</a:t>
            </a:r>
          </a:p>
          <a:p>
            <a:pPr algn="just"/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215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dirty="0" smtClean="0"/>
              <a:t>2.4</a:t>
            </a:r>
            <a:r>
              <a:rPr lang="ru-RU" altLang="ru-RU" sz="2000" dirty="0" smtClean="0"/>
              <a:t> Высшее руководство несет основную ответственность за обеспечение эффективной системы управления качеством для достижения </a:t>
            </a:r>
            <a:r>
              <a:rPr lang="ru-RU" altLang="ru-RU" sz="2000" b="1" dirty="0" smtClean="0"/>
              <a:t>целей в области качества</a:t>
            </a:r>
            <a:r>
              <a:rPr lang="ru-RU" altLang="ru-RU" sz="2000" dirty="0" smtClean="0"/>
              <a:t>, а также за то, что роли, обязанности и полномочия определены, доведены до сведения персонала и осуществляются в рамках всей организации. Высшее руководство должно установить </a:t>
            </a:r>
            <a:r>
              <a:rPr lang="ru-RU" altLang="ru-RU" sz="2000" b="1" dirty="0" smtClean="0"/>
              <a:t>политику в области качества</a:t>
            </a:r>
            <a:r>
              <a:rPr lang="ru-RU" altLang="ru-RU" sz="2000" dirty="0" smtClean="0"/>
              <a:t>, которая определяет общие намерения и направления деятельности компании, связанные с качеством, и должно обеспечить </a:t>
            </a:r>
            <a:r>
              <a:rPr lang="ru-RU" altLang="ru-RU" sz="2000" b="1" dirty="0" smtClean="0"/>
              <a:t>постоянную пригодность и эффективность </a:t>
            </a:r>
            <a:r>
              <a:rPr lang="ru-RU" altLang="ru-RU" sz="2000" dirty="0" smtClean="0"/>
              <a:t>системы управления качеством и соответствие надлежащей производственной практики путем участия в </a:t>
            </a:r>
            <a:r>
              <a:rPr lang="ru-RU" altLang="ru-RU" sz="2000" b="1" dirty="0" smtClean="0"/>
              <a:t>анализе со стороны руководства</a:t>
            </a:r>
            <a:r>
              <a:rPr lang="ru-RU" alt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225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dirty="0" smtClean="0"/>
              <a:t>2.5</a:t>
            </a:r>
            <a:r>
              <a:rPr lang="ru-RU" altLang="ru-RU" sz="2000" dirty="0" smtClean="0"/>
              <a:t> Высшее руководство должно назначить ключевой руководящий персонал, включая руководителя производства и руководителя отдела контроля качества, а также и </a:t>
            </a:r>
            <a:r>
              <a:rPr lang="ru-RU" altLang="ru-RU" sz="2000" u="sng" dirty="0" smtClean="0"/>
              <a:t>достаточное количество, но, по крайней мере, одно </a:t>
            </a:r>
            <a:r>
              <a:rPr lang="ru-RU" altLang="ru-RU" sz="2000" dirty="0" smtClean="0"/>
              <a:t>Уполномоченное лицо…</a:t>
            </a:r>
          </a:p>
          <a:p>
            <a:pPr algn="just"/>
            <a:r>
              <a:rPr lang="ru-RU" altLang="ru-RU" sz="2000" dirty="0" smtClean="0"/>
              <a:t>… Кроме того, в зависимости от размера и структуры организации может быть отдельно назначен руководитель </a:t>
            </a:r>
            <a:r>
              <a:rPr lang="ru-RU" altLang="ru-RU" sz="2000" u="sng" dirty="0" smtClean="0"/>
              <a:t>отдела обеспечения качества или руководитель службы качества</a:t>
            </a:r>
            <a:r>
              <a:rPr lang="ru-RU" altLang="ru-RU" sz="2000" dirty="0" smtClean="0"/>
              <a:t>. При наличии таких подразделений некоторые их обязанности, указанные в 2.7 – 2.9 настоящего раздела, </a:t>
            </a:r>
            <a:r>
              <a:rPr lang="ru-RU" altLang="ru-RU" sz="2000" u="sng" dirty="0" smtClean="0"/>
              <a:t>будут общими с обязанностями </a:t>
            </a:r>
            <a:r>
              <a:rPr lang="ru-RU" altLang="ru-RU" sz="2000" dirty="0" smtClean="0"/>
              <a:t>руководителя отдела контроля качества и руководителя производства, поэтому высшее руководство должно обеспечить, чтобы </a:t>
            </a:r>
            <a:r>
              <a:rPr lang="ru-RU" altLang="ru-RU" sz="2000" u="sng" dirty="0" smtClean="0"/>
              <a:t>их обязанности и полномочия были четко и недвусмысленно определены</a:t>
            </a:r>
            <a:r>
              <a:rPr lang="ru-RU" altLang="ru-RU" sz="2000" dirty="0" smtClean="0"/>
              <a:t>.</a:t>
            </a:r>
          </a:p>
          <a:p>
            <a:pPr algn="just"/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921376" cy="4114800"/>
          </a:xfrm>
          <a:extLst/>
        </p:spPr>
        <p:txBody>
          <a:bodyPr/>
          <a:lstStyle/>
          <a:p>
            <a:pPr>
              <a:defRPr/>
            </a:pPr>
            <a:r>
              <a:rPr lang="ru-RU" sz="2000" b="1" dirty="0"/>
              <a:t>2.7</a:t>
            </a:r>
            <a:r>
              <a:rPr lang="ru-RU" sz="2000" dirty="0"/>
              <a:t> Обязанности руководителя производства включают в себя, как правило:</a:t>
            </a:r>
          </a:p>
          <a:p>
            <a:pPr>
              <a:defRPr/>
            </a:pPr>
            <a:r>
              <a:rPr lang="ru-RU" sz="2000" dirty="0" smtClean="0"/>
              <a:t>…</a:t>
            </a:r>
          </a:p>
          <a:p>
            <a:pPr>
              <a:defRPr/>
            </a:pPr>
            <a:r>
              <a:rPr lang="en-US" sz="2000" dirty="0" smtClean="0"/>
              <a:t>iii</a:t>
            </a:r>
            <a:r>
              <a:rPr lang="ru-RU" sz="2000" dirty="0"/>
              <a:t>) </a:t>
            </a:r>
            <a:r>
              <a:rPr lang="ru-RU" sz="2000" dirty="0" smtClean="0"/>
              <a:t>обеспечение  </a:t>
            </a:r>
            <a:r>
              <a:rPr lang="ru-RU" sz="2000" dirty="0"/>
              <a:t>оценки и подписания </a:t>
            </a:r>
            <a:r>
              <a:rPr lang="ru-RU" sz="2000" dirty="0" smtClean="0"/>
              <a:t>протоколов производства </a:t>
            </a:r>
            <a:r>
              <a:rPr lang="ru-RU" sz="2000" i="1" dirty="0" smtClean="0"/>
              <a:t>(производственных документов)</a:t>
            </a:r>
            <a:r>
              <a:rPr lang="ru-RU" sz="2000" dirty="0" smtClean="0"/>
              <a:t> </a:t>
            </a:r>
            <a:r>
              <a:rPr lang="ru-RU" sz="2000" dirty="0"/>
              <a:t>уполномоченным на это </a:t>
            </a:r>
            <a:r>
              <a:rPr lang="ru-RU" sz="2000" dirty="0" smtClean="0"/>
              <a:t>персоналом </a:t>
            </a:r>
            <a:r>
              <a:rPr lang="ru-RU" sz="2000" strike="sngStrike" dirty="0" smtClean="0">
                <a:solidFill>
                  <a:srgbClr val="C00000"/>
                </a:solidFill>
              </a:rPr>
              <a:t>перед </a:t>
            </a:r>
            <a:r>
              <a:rPr lang="ru-RU" sz="2000" strike="sngStrike" dirty="0">
                <a:solidFill>
                  <a:srgbClr val="C00000"/>
                </a:solidFill>
              </a:rPr>
              <a:t>их передачей в отдел контроля качества</a:t>
            </a:r>
            <a:r>
              <a:rPr lang="ru-RU" sz="2000" dirty="0" smtClean="0">
                <a:solidFill>
                  <a:srgbClr val="C00000"/>
                </a:solidFill>
              </a:rPr>
              <a:t>;</a:t>
            </a:r>
            <a:endParaRPr lang="ru-RU" sz="20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000" dirty="0"/>
              <a:t>iv</a:t>
            </a:r>
            <a:r>
              <a:rPr lang="ru-RU" sz="2000" dirty="0"/>
              <a:t>) обеспечение и гарантию </a:t>
            </a:r>
            <a:r>
              <a:rPr lang="ru-RU" sz="2000" u="sng" dirty="0"/>
              <a:t>квалификации, </a:t>
            </a:r>
            <a:r>
              <a:rPr lang="ru-RU" sz="2000" dirty="0"/>
              <a:t>надлежащего содержания, эксплуатации и технического обслуживания помещений и оборудования в своем подразделении;</a:t>
            </a:r>
          </a:p>
          <a:p>
            <a:pPr algn="just">
              <a:defRPr/>
            </a:pPr>
            <a:r>
              <a:rPr lang="ru-RU" sz="2000" dirty="0" smtClean="0"/>
              <a:t>…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7921376" cy="4114800"/>
          </a:xfrm>
          <a:extLst/>
        </p:spPr>
        <p:txBody>
          <a:bodyPr/>
          <a:lstStyle/>
          <a:p>
            <a:pPr>
              <a:defRPr/>
            </a:pPr>
            <a:r>
              <a:rPr lang="ru-RU" sz="2000" b="1" dirty="0"/>
              <a:t>2.8</a:t>
            </a:r>
            <a:r>
              <a:rPr lang="ru-RU" sz="2000" dirty="0"/>
              <a:t> Обязанности руководителя </a:t>
            </a:r>
            <a:r>
              <a:rPr lang="ru-RU" sz="2000" dirty="0" smtClean="0"/>
              <a:t>отдела </a:t>
            </a:r>
            <a:r>
              <a:rPr lang="ru-RU" sz="2000" dirty="0"/>
              <a:t>контроля качества включают в себя, как правило:</a:t>
            </a:r>
          </a:p>
          <a:p>
            <a:pPr>
              <a:defRPr/>
            </a:pPr>
            <a:r>
              <a:rPr lang="ru-RU" sz="2000" dirty="0" smtClean="0"/>
              <a:t>…</a:t>
            </a:r>
            <a:endParaRPr lang="ru-RU" sz="2000" dirty="0"/>
          </a:p>
          <a:p>
            <a:pPr>
              <a:defRPr/>
            </a:pPr>
            <a:r>
              <a:rPr lang="ru-RU" sz="2000" strike="sngStrike" dirty="0" err="1">
                <a:solidFill>
                  <a:srgbClr val="C00000"/>
                </a:solidFill>
              </a:rPr>
              <a:t>ii</a:t>
            </a:r>
            <a:r>
              <a:rPr lang="ru-RU" sz="2000" strike="sngStrike" dirty="0">
                <a:solidFill>
                  <a:srgbClr val="C00000"/>
                </a:solidFill>
              </a:rPr>
              <a:t>) оценивать досье на серию продукции;</a:t>
            </a:r>
            <a:endParaRPr lang="ru-RU" sz="20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sz="2000" dirty="0" smtClean="0"/>
              <a:t>ii</a:t>
            </a:r>
            <a:r>
              <a:rPr lang="ru-RU" sz="2000" dirty="0"/>
              <a:t>) обеспечение проведения всех необходимых испытаний </a:t>
            </a:r>
            <a:r>
              <a:rPr lang="ru-RU" sz="2000" b="1" u="sng" dirty="0"/>
              <a:t>и оценки соответствующих записей</a:t>
            </a:r>
            <a:r>
              <a:rPr lang="ru-RU" sz="2000" dirty="0"/>
              <a:t>;</a:t>
            </a:r>
          </a:p>
          <a:p>
            <a:pPr>
              <a:defRPr/>
            </a:pPr>
            <a:r>
              <a:rPr lang="ru-RU" sz="2000" dirty="0" smtClean="0"/>
              <a:t>…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v</a:t>
            </a:r>
            <a:r>
              <a:rPr lang="ru-RU" sz="2000" dirty="0" smtClean="0"/>
              <a:t>)</a:t>
            </a:r>
            <a:r>
              <a:rPr lang="ru-RU" sz="2000" i="1" strike="sngStrike" dirty="0"/>
              <a:t> </a:t>
            </a:r>
            <a:r>
              <a:rPr lang="ru-RU" sz="2000" strike="sngStrike" dirty="0">
                <a:solidFill>
                  <a:srgbClr val="C00000"/>
                </a:solidFill>
              </a:rPr>
              <a:t>контролировать состояние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b="1" u="sng" dirty="0"/>
              <a:t>обеспечение и гарантию квалификации, надлежащего содержания, эксплуатации </a:t>
            </a:r>
            <a:r>
              <a:rPr lang="ru-RU" sz="2000" dirty="0"/>
              <a:t>и технического обслуживания помещений и оборудования в своем подразделении;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9600" y="1556792"/>
            <a:ext cx="7959725" cy="5000625"/>
          </a:xfrm>
        </p:spPr>
        <p:txBody>
          <a:bodyPr/>
          <a:lstStyle/>
          <a:p>
            <a:pPr marL="530225" indent="-354013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tabLst>
                <a:tab pos="530225" algn="l"/>
              </a:tabLst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целях создания условий для формирования общего рынка лекарственных средств в рамках ЕАЭС и для реализации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Соглашения о единых принципах и правилах обращения лекарственных средств в рамках Евразийского экономического союза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 23.12.2014, которое вступило в силу с 12.02.2016, утверждено </a:t>
            </a: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 документов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второго уровня, которыми устанавливаются требования по обеспечению всех аспектов качества, эффективности и безопасности, лекарственных средств. </a:t>
            </a:r>
          </a:p>
        </p:txBody>
      </p:sp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Пакет документов ЕАЭС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71530"/>
            <a:ext cx="7772400" cy="1143000"/>
          </a:xfrm>
        </p:spPr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268760"/>
            <a:ext cx="7921625" cy="5400600"/>
          </a:xfrm>
        </p:spPr>
        <p:txBody>
          <a:bodyPr/>
          <a:lstStyle/>
          <a:p>
            <a:r>
              <a:rPr lang="ru-RU" altLang="ru-RU" sz="1800" b="1" dirty="0" smtClean="0"/>
              <a:t>2.9</a:t>
            </a:r>
            <a:r>
              <a:rPr lang="ru-RU" altLang="ru-RU" sz="1800" dirty="0" smtClean="0"/>
              <a:t> Руководители производства и отдела контроля качества, </a:t>
            </a:r>
            <a:r>
              <a:rPr lang="ru-RU" altLang="ru-RU" sz="1800" b="1" dirty="0" smtClean="0"/>
              <a:t>а также руководитель отдела обеспечения качества или руководитель службы качества (при необходимости), </a:t>
            </a:r>
            <a:r>
              <a:rPr lang="ru-RU" altLang="ru-RU" sz="1800" dirty="0" smtClean="0"/>
              <a:t>как правило, имеют некоторые общие или совместно выполняемые обязанности, относящиеся к обеспечению качества продукции, </a:t>
            </a:r>
            <a:r>
              <a:rPr lang="ru-RU" altLang="ru-RU" sz="1800" b="1" dirty="0" smtClean="0"/>
              <a:t>включая, в частности, разработку, эффективное внедрение, поддержание и мониторинг системы управления качеством.</a:t>
            </a:r>
          </a:p>
          <a:p>
            <a:r>
              <a:rPr lang="ru-RU" altLang="ru-RU" sz="1800" dirty="0" smtClean="0"/>
              <a:t>Эти обязанности могут включать в себя:</a:t>
            </a:r>
          </a:p>
          <a:p>
            <a:pPr lvl="1"/>
            <a:r>
              <a:rPr lang="ru-RU" altLang="ru-RU" sz="1200" dirty="0" smtClean="0"/>
              <a:t>…</a:t>
            </a:r>
          </a:p>
          <a:p>
            <a:pPr lvl="1" algn="just"/>
            <a:r>
              <a:rPr lang="en-US" altLang="ru-RU" sz="1600" dirty="0" smtClean="0"/>
              <a:t>vii</a:t>
            </a:r>
            <a:r>
              <a:rPr lang="ru-RU" altLang="ru-RU" sz="1600" dirty="0" smtClean="0"/>
              <a:t>) утверждение и мониторинг организаций, выполняющих работы по контракту, </a:t>
            </a:r>
            <a:r>
              <a:rPr lang="ru-RU" altLang="ru-RU" sz="1600" b="1" dirty="0" smtClean="0"/>
              <a:t>и поставщиков других связанных с надлежащей производственной практикой, </a:t>
            </a:r>
            <a:r>
              <a:rPr lang="ru-RU" altLang="ru-RU" sz="1600" b="1" dirty="0" err="1" smtClean="0"/>
              <a:t>аутсорсинговых</a:t>
            </a:r>
            <a:r>
              <a:rPr lang="ru-RU" altLang="ru-RU" sz="1600" b="1" dirty="0" smtClean="0"/>
              <a:t> услуг</a:t>
            </a:r>
            <a:r>
              <a:rPr lang="ru-RU" altLang="ru-RU" sz="1600" dirty="0" smtClean="0"/>
              <a:t>;</a:t>
            </a:r>
          </a:p>
          <a:p>
            <a:pPr lvl="1" algn="just"/>
            <a:r>
              <a:rPr lang="ru-RU" altLang="ru-RU" sz="1400" dirty="0" smtClean="0"/>
              <a:t>…</a:t>
            </a:r>
          </a:p>
          <a:p>
            <a:pPr lvl="1" algn="just"/>
            <a:r>
              <a:rPr lang="en-US" altLang="ru-RU" sz="1600" dirty="0" smtClean="0"/>
              <a:t>xii</a:t>
            </a:r>
            <a:r>
              <a:rPr lang="ru-RU" altLang="ru-RU" sz="1600" dirty="0" smtClean="0"/>
              <a:t>) </a:t>
            </a:r>
            <a:r>
              <a:rPr lang="ru-RU" altLang="ru-RU" sz="1600" b="1" dirty="0" smtClean="0"/>
              <a:t>участие в анализе функционирования процессов, качества продукции и системы управления качеством с поддержкой постоянного улучшения, который выполняется со </a:t>
            </a:r>
            <a:r>
              <a:rPr lang="ru-RU" altLang="ru-RU" sz="1600" b="1" dirty="0"/>
              <a:t>стороны </a:t>
            </a:r>
            <a:r>
              <a:rPr lang="ru-RU" altLang="ru-RU" sz="1600" b="1" dirty="0" smtClean="0"/>
              <a:t>руководства;</a:t>
            </a:r>
          </a:p>
          <a:p>
            <a:pPr lvl="1" algn="just"/>
            <a:r>
              <a:rPr lang="en-US" altLang="ru-RU" sz="1600" dirty="0" smtClean="0"/>
              <a:t>xiii</a:t>
            </a:r>
            <a:r>
              <a:rPr lang="ru-RU" altLang="ru-RU" sz="1600" dirty="0" smtClean="0"/>
              <a:t>) </a:t>
            </a:r>
            <a:r>
              <a:rPr lang="ru-RU" altLang="ru-RU" sz="1600" b="1" dirty="0" smtClean="0"/>
              <a:t>обеспечение своевременного и эффективного обмена информацией и доведение проблемных вопросов по качеству до руководства соответствующего уровня.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628800"/>
            <a:ext cx="7921376" cy="4114800"/>
          </a:xfrm>
          <a:extLst/>
        </p:spPr>
        <p:txBody>
          <a:bodyPr/>
          <a:lstStyle/>
          <a:p>
            <a:pPr>
              <a:defRPr/>
            </a:pPr>
            <a:r>
              <a:rPr lang="ru-RU" sz="2000" b="1" dirty="0"/>
              <a:t>2.10</a:t>
            </a:r>
            <a:r>
              <a:rPr lang="ru-RU" sz="2000" dirty="0"/>
              <a:t> Производитель должен обеспечить обучение персонала, должностные обязанности которого предполагают пребывание в производственных и </a:t>
            </a:r>
            <a:r>
              <a:rPr lang="ru-RU" sz="2000" b="1" dirty="0"/>
              <a:t>складских </a:t>
            </a:r>
            <a:r>
              <a:rPr lang="ru-RU" sz="2000" dirty="0"/>
              <a:t>зонах или контрольных лабораториях </a:t>
            </a:r>
            <a:r>
              <a:rPr lang="ru-RU" sz="2000" dirty="0" smtClean="0"/>
              <a:t>….</a:t>
            </a:r>
            <a:endParaRPr lang="ru-RU" sz="2000" dirty="0"/>
          </a:p>
          <a:p>
            <a:pPr>
              <a:defRPr/>
            </a:pPr>
            <a:r>
              <a:rPr lang="ru-RU" sz="2000" b="1" dirty="0"/>
              <a:t>2.11</a:t>
            </a:r>
            <a:r>
              <a:rPr lang="ru-RU" sz="2000" dirty="0"/>
              <a:t> Кроме основного обучения, включающего теорию и практику </a:t>
            </a:r>
            <a:r>
              <a:rPr lang="ru-RU" sz="2000" b="1" dirty="0"/>
              <a:t>применения системы управления качеством </a:t>
            </a:r>
            <a:r>
              <a:rPr lang="ru-RU" sz="2000" dirty="0"/>
              <a:t>и GMP, каждый принятый на работу сотрудник должен пройти первичное обучение в соответствии со своими должностными обязанностями. </a:t>
            </a:r>
            <a:r>
              <a:rPr lang="ru-RU" sz="2000" dirty="0" smtClean="0"/>
              <a:t>…</a:t>
            </a:r>
          </a:p>
          <a:p>
            <a:pPr>
              <a:defRPr/>
            </a:pPr>
            <a:r>
              <a:rPr lang="ru-RU" sz="2000" b="1" dirty="0" smtClean="0"/>
              <a:t>2.14</a:t>
            </a:r>
            <a:r>
              <a:rPr lang="ru-RU" sz="2000" dirty="0" smtClean="0"/>
              <a:t> </a:t>
            </a:r>
            <a:r>
              <a:rPr lang="ru-RU" sz="2000" dirty="0"/>
              <a:t>При обучении должны подробно разъясняться и обсуждаться принципы </a:t>
            </a:r>
            <a:r>
              <a:rPr lang="ru-RU" sz="2000" strike="sngStrike" dirty="0">
                <a:solidFill>
                  <a:srgbClr val="C00000"/>
                </a:solidFill>
              </a:rPr>
              <a:t>обеспечения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b="1" dirty="0" smtClean="0"/>
              <a:t>фармацевтической </a:t>
            </a:r>
            <a:r>
              <a:rPr lang="ru-RU" sz="2000" b="1" dirty="0"/>
              <a:t>системы </a:t>
            </a:r>
            <a:r>
              <a:rPr lang="ru-RU" sz="2000" dirty="0"/>
              <a:t>качества, а также все меры, улучшающие их понимание и осуществление.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 в разделе 2 Персонал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b="1" smtClean="0"/>
              <a:t>Консультанты</a:t>
            </a:r>
            <a:endParaRPr lang="ru-RU" altLang="ru-RU" sz="2000" smtClean="0"/>
          </a:p>
          <a:p>
            <a:r>
              <a:rPr lang="ru-RU" altLang="ru-RU" sz="2000" b="1" smtClean="0"/>
              <a:t>2.23</a:t>
            </a:r>
            <a:r>
              <a:rPr lang="ru-RU" altLang="ru-RU" sz="2000" smtClean="0"/>
              <a:t> Консультанты должны иметь соответствующее </a:t>
            </a:r>
            <a:r>
              <a:rPr lang="ru-RU" altLang="ru-RU" sz="2000" u="sng" smtClean="0"/>
              <a:t>образование, подготовку и опыт </a:t>
            </a:r>
            <a:r>
              <a:rPr lang="ru-RU" altLang="ru-RU" sz="2000" smtClean="0"/>
              <a:t>по вопросам, касающимся деятельности, для консультирования в сфере которой они привлекаются. Следует вести их </a:t>
            </a:r>
            <a:r>
              <a:rPr lang="ru-RU" altLang="ru-RU" sz="2000" u="sng" smtClean="0"/>
              <a:t>учет</a:t>
            </a:r>
            <a:r>
              <a:rPr lang="ru-RU" altLang="ru-RU" sz="2000" smtClean="0"/>
              <a:t> </a:t>
            </a:r>
            <a:r>
              <a:rPr lang="ru-RU" altLang="ru-RU" sz="2000" u="sng" smtClean="0"/>
              <a:t>с указанием личных данных, адреса проживания, квалификации и вида услуг, предоставляемых этими консультантами</a:t>
            </a:r>
            <a:r>
              <a:rPr lang="ru-RU" altLang="ru-RU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Изменение </a:t>
            </a:r>
            <a:br>
              <a:rPr lang="ru-RU" altLang="ru-RU" sz="2800" smtClean="0"/>
            </a:br>
            <a:r>
              <a:rPr lang="ru-RU" altLang="ru-RU" sz="2800" smtClean="0"/>
              <a:t>в разделе </a:t>
            </a:r>
            <a:r>
              <a:rPr lang="ru-RU" altLang="ru-RU" sz="2800" b="1" smtClean="0"/>
              <a:t>3 Помещения и оборудование</a:t>
            </a:r>
            <a:r>
              <a:rPr lang="ru-RU" altLang="ru-RU" sz="2800" smtClean="0"/>
              <a:t/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 fontAlgn="ctr">
              <a:defRPr/>
            </a:pPr>
            <a:r>
              <a:rPr lang="ru-RU" sz="1800" b="1" dirty="0" smtClean="0"/>
              <a:t>3.6</a:t>
            </a:r>
            <a:r>
              <a:rPr lang="ru-RU" sz="1800" b="1" dirty="0"/>
              <a:t>.</a:t>
            </a:r>
            <a:r>
              <a:rPr lang="ru-RU" sz="1800" dirty="0"/>
              <a:t>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Для 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</a:rPr>
              <a:t>производства определенных лекарственных средств, таких как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сильносенсибилизирующие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 вещества (например, пенициллины) или иммунобиологические лекарственные средства (например, из живых микроорганизмов), должны быть отдельные, предназначенные только для этого технические средства (помещения, оборудование, средства обслуживания и т. д.)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</a:rPr>
              <a:t> для сведения к минимуму риска серьезной опасности для здоровья потребителей вследствие перекрестной контаминации. Производство 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некоторой другой продукции, такой как определенные антибиотики, гормоны, </a:t>
            </a: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</a:rPr>
              <a:t>цитостатики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, лекарственные средства списка «А» и продукция немедицинского назначения, не следует осуществлять с помощью одних и тех же средств. </a:t>
            </a: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  <a:endParaRPr lang="ru-RU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8676" name="Прямая соединительная линия 2"/>
          <p:cNvCxnSpPr>
            <a:cxnSpLocks noChangeShapeType="1"/>
          </p:cNvCxnSpPr>
          <p:nvPr/>
        </p:nvCxnSpPr>
        <p:spPr bwMode="auto">
          <a:xfrm flipV="1">
            <a:off x="971550" y="1700213"/>
            <a:ext cx="7632700" cy="3960812"/>
          </a:xfrm>
          <a:prstGeom prst="line">
            <a:avLst/>
          </a:prstGeom>
          <a:noFill/>
          <a:ln w="1905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7" name="Прямая соединительная линия 5"/>
          <p:cNvCxnSpPr>
            <a:cxnSpLocks noChangeShapeType="1"/>
          </p:cNvCxnSpPr>
          <p:nvPr/>
        </p:nvCxnSpPr>
        <p:spPr bwMode="auto">
          <a:xfrm flipH="1" flipV="1">
            <a:off x="1187450" y="1989138"/>
            <a:ext cx="7416800" cy="3311525"/>
          </a:xfrm>
          <a:prstGeom prst="line">
            <a:avLst/>
          </a:prstGeom>
          <a:noFill/>
          <a:ln w="1905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Изменение </a:t>
            </a:r>
            <a:br>
              <a:rPr lang="ru-RU" altLang="ru-RU" sz="2800" smtClean="0"/>
            </a:br>
            <a:r>
              <a:rPr lang="ru-RU" altLang="ru-RU" sz="2800" smtClean="0"/>
              <a:t>в разделе 3 Помещения и оборудование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dirty="0" smtClean="0"/>
              <a:t>3.6</a:t>
            </a:r>
            <a:r>
              <a:rPr lang="ru-RU" altLang="ru-RU" sz="2000" dirty="0" smtClean="0"/>
              <a:t> Перекрестная контаминация должна быть предотвращена для всех лекарственных средств при проектировании и эксплуатации производственных помещений. </a:t>
            </a:r>
            <a:r>
              <a:rPr lang="ru-RU" altLang="ru-RU" sz="2000" b="1" dirty="0" smtClean="0"/>
              <a:t>Меры по предотвращению перекрестной контаминации должны быть соизмеримы с рисками. Для оценки и управления рисками следует использовать принципы управления рисками для качества. </a:t>
            </a:r>
            <a:r>
              <a:rPr lang="ru-RU" altLang="ru-RU" sz="2000" dirty="0" smtClean="0"/>
              <a:t>В зависимости </a:t>
            </a:r>
            <a:r>
              <a:rPr lang="ru-RU" altLang="ru-RU" sz="2000" b="1" dirty="0" smtClean="0"/>
              <a:t>от уровня риска</a:t>
            </a:r>
            <a:r>
              <a:rPr lang="ru-RU" altLang="ru-RU" sz="2000" dirty="0" smtClean="0"/>
              <a:t> </a:t>
            </a:r>
            <a:r>
              <a:rPr lang="ru-RU" altLang="ru-RU" sz="2000" u="sng" dirty="0" smtClean="0"/>
              <a:t>могут потребоваться выделенные помещения </a:t>
            </a:r>
            <a:r>
              <a:rPr lang="ru-RU" altLang="ru-RU" sz="2000" dirty="0" smtClean="0"/>
              <a:t>и оборудование для производственных и (или) упаковочных операций, чтобы контролировать риск возможной перекрестной контаминации некоторыми лекарственными средствами.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Изменение </a:t>
            </a:r>
            <a:br>
              <a:rPr lang="ru-RU" altLang="ru-RU" sz="2800" smtClean="0"/>
            </a:br>
            <a:r>
              <a:rPr lang="ru-RU" altLang="ru-RU" sz="2800" smtClean="0"/>
              <a:t>в разделе 3 Помещения и оборудование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447800"/>
            <a:ext cx="7921625" cy="4789512"/>
          </a:xfrm>
        </p:spPr>
        <p:txBody>
          <a:bodyPr/>
          <a:lstStyle/>
          <a:p>
            <a:r>
              <a:rPr lang="ru-RU" altLang="ru-RU" sz="1800" b="1" dirty="0" smtClean="0"/>
              <a:t>3.6</a:t>
            </a:r>
            <a:r>
              <a:rPr lang="ru-RU" altLang="ru-RU" sz="1800" dirty="0" smtClean="0"/>
              <a:t> …</a:t>
            </a:r>
          </a:p>
          <a:p>
            <a:pPr algn="just"/>
            <a:r>
              <a:rPr lang="ru-RU" altLang="ru-RU" sz="1800" dirty="0" smtClean="0"/>
              <a:t>Требуется </a:t>
            </a:r>
            <a:r>
              <a:rPr lang="ru-RU" altLang="ru-RU" sz="1800" b="1" dirty="0" smtClean="0"/>
              <a:t>выделять</a:t>
            </a:r>
            <a:r>
              <a:rPr lang="ru-RU" altLang="ru-RU" sz="1800" dirty="0" smtClean="0"/>
              <a:t> производственные участки, если лекарственное средство представляет собой </a:t>
            </a:r>
            <a:r>
              <a:rPr lang="ru-RU" altLang="ru-RU" sz="1800" b="1" dirty="0" smtClean="0"/>
              <a:t>риск</a:t>
            </a:r>
            <a:r>
              <a:rPr lang="ru-RU" altLang="ru-RU" sz="1800" dirty="0" smtClean="0"/>
              <a:t>:</a:t>
            </a:r>
          </a:p>
          <a:p>
            <a:pPr algn="just"/>
            <a:r>
              <a:rPr lang="en-US" altLang="ru-RU" sz="1800" dirty="0" err="1" smtClean="0"/>
              <a:t>i</a:t>
            </a:r>
            <a:r>
              <a:rPr lang="ru-RU" altLang="ru-RU" sz="1800" dirty="0" smtClean="0"/>
              <a:t>) который </a:t>
            </a:r>
            <a:r>
              <a:rPr lang="ru-RU" altLang="ru-RU" sz="1800" b="1" dirty="0" smtClean="0"/>
              <a:t>не может контролироваться </a:t>
            </a:r>
            <a:r>
              <a:rPr lang="ru-RU" altLang="ru-RU" sz="1800" dirty="0" smtClean="0"/>
              <a:t>надлежащим образом организационными и (или) техническими мерами, или</a:t>
            </a:r>
          </a:p>
          <a:p>
            <a:pPr algn="just"/>
            <a:r>
              <a:rPr lang="en-US" altLang="ru-RU" sz="1800" dirty="0" smtClean="0"/>
              <a:t>ii</a:t>
            </a:r>
            <a:r>
              <a:rPr lang="ru-RU" altLang="ru-RU" sz="1800" dirty="0" smtClean="0"/>
              <a:t>) </a:t>
            </a:r>
            <a:r>
              <a:rPr lang="ru-RU" altLang="ru-RU" sz="1800" b="1" dirty="0" smtClean="0"/>
              <a:t>научные данные </a:t>
            </a:r>
            <a:r>
              <a:rPr lang="ru-RU" altLang="ru-RU" sz="1800" dirty="0" smtClean="0"/>
              <a:t>токсикологической оценки </a:t>
            </a:r>
            <a:r>
              <a:rPr lang="ru-RU" altLang="ru-RU" sz="1800" b="1" dirty="0" smtClean="0"/>
              <a:t>не подтверждают возможность надлежащего контроля </a:t>
            </a:r>
            <a:r>
              <a:rPr lang="ru-RU" altLang="ru-RU" sz="1800" dirty="0" smtClean="0"/>
              <a:t>риска (например, </a:t>
            </a:r>
            <a:r>
              <a:rPr lang="ru-RU" altLang="ru-RU" sz="1800" dirty="0" err="1" smtClean="0"/>
              <a:t>высокосенсибилизирующие</a:t>
            </a:r>
            <a:r>
              <a:rPr lang="ru-RU" altLang="ru-RU" sz="1800" dirty="0" smtClean="0"/>
              <a:t> материалы с аллергенным потенциалом, такие как бета-лактамы), или</a:t>
            </a:r>
          </a:p>
          <a:p>
            <a:pPr algn="just"/>
            <a:r>
              <a:rPr lang="en-US" altLang="ru-RU" sz="1800" dirty="0" smtClean="0"/>
              <a:t>iii</a:t>
            </a:r>
            <a:r>
              <a:rPr lang="ru-RU" altLang="ru-RU" sz="1800" dirty="0" smtClean="0"/>
              <a:t>) соответствующие </a:t>
            </a:r>
            <a:r>
              <a:rPr lang="ru-RU" altLang="ru-RU" sz="1800" b="1" dirty="0" smtClean="0"/>
              <a:t>пределы остаточных количеств</a:t>
            </a:r>
            <a:r>
              <a:rPr lang="ru-RU" altLang="ru-RU" sz="1800" dirty="0" smtClean="0"/>
              <a:t>, полученные путем токсикологической оценки, </a:t>
            </a:r>
            <a:r>
              <a:rPr lang="ru-RU" altLang="ru-RU" sz="1800" b="1" dirty="0" smtClean="0"/>
              <a:t>не могут быть удовлетворительно определены </a:t>
            </a:r>
            <a:r>
              <a:rPr lang="ru-RU" altLang="ru-RU" sz="1800" dirty="0" smtClean="0"/>
              <a:t>с помощью </a:t>
            </a:r>
            <a:r>
              <a:rPr lang="ru-RU" altLang="ru-RU" sz="1800" dirty="0" err="1" smtClean="0"/>
              <a:t>валидированного</a:t>
            </a:r>
            <a:r>
              <a:rPr lang="ru-RU" altLang="ru-RU" sz="1800" dirty="0" smtClean="0"/>
              <a:t> аналитического метода.</a:t>
            </a:r>
          </a:p>
          <a:p>
            <a:pPr marL="0" indent="0" algn="just">
              <a:buNone/>
            </a:pPr>
            <a:r>
              <a:rPr lang="ru-RU" altLang="ru-RU" sz="1800" dirty="0" smtClean="0"/>
              <a:t>Дальнейшие указания приведены в разделе 5 части </a:t>
            </a:r>
            <a:r>
              <a:rPr lang="en-US" altLang="ru-RU" sz="1800" dirty="0" smtClean="0"/>
              <a:t>I</a:t>
            </a:r>
            <a:r>
              <a:rPr lang="ru-RU" altLang="ru-RU" sz="1800" dirty="0" smtClean="0"/>
              <a:t> и в Приложениях 2 – 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</a:t>
            </a:r>
            <a:r>
              <a:rPr lang="ru-RU" altLang="ru-RU" sz="2800" b="1" smtClean="0"/>
              <a:t>5 Производство</a:t>
            </a:r>
          </a:p>
        </p:txBody>
      </p:sp>
      <p:sp>
        <p:nvSpPr>
          <p:cNvPr id="31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 fontAlgn="ctr"/>
            <a:r>
              <a:rPr lang="ru-RU" altLang="ru-RU" sz="1800" b="1" smtClean="0"/>
              <a:t>Внесены важные изменения в отношении мер по предотвращению перекрестной контаминации</a:t>
            </a:r>
            <a:r>
              <a:rPr lang="ru-RU" altLang="ru-RU" sz="1800" smtClean="0"/>
              <a:t>.</a:t>
            </a:r>
          </a:p>
          <a:p>
            <a:pPr algn="just" fontAlgn="ctr"/>
            <a:r>
              <a:rPr lang="ru-RU" altLang="ru-RU" sz="1800" smtClean="0"/>
              <a:t>Введено требование о необходимости применения процесса управления рисками для качества с обязательной фармакологической и токсикологической оценкой риска случайной перекрестной контаминации.</a:t>
            </a:r>
          </a:p>
          <a:p>
            <a:pPr algn="just" fontAlgn="ctr"/>
            <a:r>
              <a:rPr lang="ru-RU" altLang="ru-RU" sz="1800" smtClean="0"/>
              <a:t>По результатам процесса управления рисками должна быть установлена </a:t>
            </a:r>
            <a:r>
              <a:rPr lang="ru-RU" altLang="ru-RU" sz="1800" b="1" smtClean="0"/>
              <a:t>необходимость и степень выделения </a:t>
            </a:r>
            <a:r>
              <a:rPr lang="ru-RU" altLang="ru-RU" sz="1800" smtClean="0"/>
              <a:t>специальных помещений и оборудования для конкретного лекарственного средства или группы лекарственных средств, а также </a:t>
            </a:r>
            <a:r>
              <a:rPr lang="ru-RU" altLang="ru-RU" sz="1800" b="1" smtClean="0"/>
              <a:t>уровень технических и организационных мер </a:t>
            </a:r>
            <a:r>
              <a:rPr lang="ru-RU" altLang="ru-RU" sz="1800" smtClean="0"/>
              <a:t>для контроля рисков перекрестной контаминации. </a:t>
            </a:r>
          </a:p>
          <a:p>
            <a:pPr algn="just" fontAlgn="ctr"/>
            <a:r>
              <a:rPr lang="ru-RU" altLang="ru-RU" sz="1800" smtClean="0"/>
              <a:t>В качестве таких мер </a:t>
            </a:r>
            <a:r>
              <a:rPr lang="ru-RU" altLang="ru-RU" sz="1800" b="1" smtClean="0"/>
              <a:t>приведены различные варианты выделения и локализации зон, помещений, оборудования </a:t>
            </a:r>
            <a:r>
              <a:rPr lang="ru-RU" altLang="ru-RU" sz="1800" smtClean="0"/>
              <a:t>и </a:t>
            </a:r>
            <a:r>
              <a:rPr lang="ru-RU" altLang="ru-RU" sz="1800" b="1" smtClean="0"/>
              <a:t>их очистки</a:t>
            </a:r>
            <a:r>
              <a:rPr lang="ru-RU" altLang="ru-RU" sz="1800" smtClean="0"/>
              <a:t>; производство на основе кампаний; верификация очистки после кампании, включая очистку и мониторинг прилегающих зон; контроль поведения персонала и другие.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Технические меры</a:t>
            </a:r>
          </a:p>
        </p:txBody>
      </p:sp>
      <p:sp>
        <p:nvSpPr>
          <p:cNvPr id="327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en-US" altLang="ru-RU" sz="1800" smtClean="0"/>
              <a:t>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выделенные производства </a:t>
            </a:r>
            <a:r>
              <a:rPr lang="ru-RU" altLang="ru-RU" sz="1800" smtClean="0"/>
              <a:t>(помещения и оборудование);</a:t>
            </a:r>
          </a:p>
          <a:p>
            <a:r>
              <a:rPr lang="en-US" altLang="ru-RU" sz="1800" smtClean="0"/>
              <a:t>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автономные производственные площади</a:t>
            </a:r>
            <a:r>
              <a:rPr lang="ru-RU" altLang="ru-RU" sz="1800" smtClean="0"/>
              <a:t>, имеющие отдельное технологическое оборудование и отдельные системы вентиляции и кондиционирования воздуха (HVAC). </a:t>
            </a:r>
            <a:r>
              <a:rPr lang="ru-RU" altLang="ru-RU" sz="1600" smtClean="0"/>
              <a:t>Также может быть желательным изолировать определенные вспомогательные системы от тех, которые используются в других зонах;</a:t>
            </a:r>
          </a:p>
          <a:p>
            <a:r>
              <a:rPr lang="en-US" altLang="ru-RU" sz="1800" smtClean="0"/>
              <a:t>iii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дизайн производственного процесса, помещений и оборудования</a:t>
            </a:r>
            <a:r>
              <a:rPr lang="ru-RU" altLang="ru-RU" sz="1800" smtClean="0"/>
              <a:t>, позволяющий свести к минимуму возможность перекрестной контаминации в процессе обработки, эксплуатации, технического обслуживания и очистки;</a:t>
            </a:r>
          </a:p>
          <a:p>
            <a:r>
              <a:rPr lang="en-US" altLang="ru-RU" sz="1800" smtClean="0"/>
              <a:t>iv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использование «закрытых систем» </a:t>
            </a:r>
            <a:r>
              <a:rPr lang="ru-RU" altLang="ru-RU" sz="1800" smtClean="0"/>
              <a:t>для обработки и передачи материала (продукта) между оборудованием;</a:t>
            </a:r>
          </a:p>
          <a:p>
            <a:r>
              <a:rPr lang="en-US" altLang="ru-RU" sz="1800" smtClean="0"/>
              <a:t>v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использование систем с физическим барьером</a:t>
            </a:r>
            <a:r>
              <a:rPr lang="ru-RU" altLang="ru-RU" sz="1800" smtClean="0"/>
              <a:t>, в том числе изоляторов, как меры по локализации;</a:t>
            </a:r>
          </a:p>
          <a:p>
            <a:r>
              <a:rPr lang="en-US" altLang="ru-RU" sz="1800" smtClean="0"/>
              <a:t>vi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контролируемое удаление пыли </a:t>
            </a:r>
            <a:r>
              <a:rPr lang="ru-RU" altLang="ru-RU" sz="1800" smtClean="0"/>
              <a:t>вблизи источника загрязнения, например через локальные вытяжные устройства;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Технические меры</a:t>
            </a:r>
          </a:p>
        </p:txBody>
      </p:sp>
      <p:sp>
        <p:nvSpPr>
          <p:cNvPr id="33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en-US" altLang="ru-RU" sz="1800" smtClean="0"/>
              <a:t>vii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выделение технологического оборудования</a:t>
            </a:r>
            <a:r>
              <a:rPr lang="ru-RU" altLang="ru-RU" sz="1800" smtClean="0"/>
              <a:t>, частей, контактирующих с продуктом, или отдельных частей, которые труднее всего очищать (например, фильтры), инструментов для обслуживания;</a:t>
            </a:r>
          </a:p>
          <a:p>
            <a:r>
              <a:rPr lang="en-US" altLang="ru-RU" sz="1800" smtClean="0"/>
              <a:t>viii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использование одноразовых технологий</a:t>
            </a:r>
            <a:r>
              <a:rPr lang="ru-RU" altLang="ru-RU" sz="1800" smtClean="0"/>
              <a:t>;</a:t>
            </a:r>
          </a:p>
          <a:p>
            <a:r>
              <a:rPr lang="en-US" altLang="ru-RU" sz="1800" smtClean="0"/>
              <a:t>ix</a:t>
            </a:r>
            <a:r>
              <a:rPr lang="ru-RU" altLang="ru-RU" sz="1800" smtClean="0"/>
              <a:t>) использование оборудования, спроектированного с учетом </a:t>
            </a:r>
            <a:r>
              <a:rPr lang="ru-RU" altLang="ru-RU" sz="1800" u="sng" smtClean="0"/>
              <a:t>облегчения очистки</a:t>
            </a:r>
            <a:r>
              <a:rPr lang="ru-RU" altLang="ru-RU" sz="1800" smtClean="0"/>
              <a:t>;</a:t>
            </a:r>
          </a:p>
          <a:p>
            <a:r>
              <a:rPr lang="en-US" altLang="ru-RU" sz="1800" smtClean="0"/>
              <a:t>x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надлежащее использование воздушных шлюзов </a:t>
            </a:r>
            <a:r>
              <a:rPr lang="ru-RU" altLang="ru-RU" sz="1800" smtClean="0"/>
              <a:t>и каскада давлений для локализации потенциального содержащегося в воздухе контаминанта в пределах определенной зоны;</a:t>
            </a:r>
          </a:p>
          <a:p>
            <a:r>
              <a:rPr lang="en-US" altLang="ru-RU" sz="1800" smtClean="0"/>
              <a:t>xi</a:t>
            </a:r>
            <a:r>
              <a:rPr lang="ru-RU" altLang="ru-RU" sz="1800" smtClean="0"/>
              <a:t>) сведение к минимуму риска загрязнения, вызванного </a:t>
            </a:r>
            <a:r>
              <a:rPr lang="ru-RU" altLang="ru-RU" sz="1800" u="sng" smtClean="0"/>
              <a:t>рециркуляцией или повторным использованием </a:t>
            </a:r>
            <a:r>
              <a:rPr lang="ru-RU" altLang="ru-RU" sz="1800" smtClean="0"/>
              <a:t>неочищенного или недостаточно очищенного воздуха;</a:t>
            </a:r>
          </a:p>
          <a:p>
            <a:r>
              <a:rPr lang="en-US" altLang="ru-RU" sz="1800" smtClean="0"/>
              <a:t>xii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использование систем автоматической очистки </a:t>
            </a:r>
            <a:r>
              <a:rPr lang="ru-RU" altLang="ru-RU" sz="1800" smtClean="0"/>
              <a:t>на месте с валидированной результативностью;</a:t>
            </a:r>
          </a:p>
          <a:p>
            <a:r>
              <a:rPr lang="en-US" altLang="ru-RU" sz="1800" smtClean="0"/>
              <a:t>xiii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разделение зон </a:t>
            </a:r>
            <a:r>
              <a:rPr lang="ru-RU" altLang="ru-RU" sz="1800" smtClean="0"/>
              <a:t>мойки оборудования, сушки и хранения для общих зон очистки.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Организационные меры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en-US" altLang="ru-RU" sz="1800" smtClean="0"/>
              <a:t>i</a:t>
            </a:r>
            <a:r>
              <a:rPr lang="ru-RU" altLang="ru-RU" sz="1800" smtClean="0"/>
              <a:t>) выделение всего производства или автономных производственных площадей </a:t>
            </a:r>
            <a:r>
              <a:rPr lang="ru-RU" altLang="ru-RU" sz="1800" u="sng" smtClean="0"/>
              <a:t>на основе кампаний </a:t>
            </a:r>
            <a:r>
              <a:rPr lang="ru-RU" altLang="ru-RU" sz="1800" smtClean="0"/>
              <a:t>(выделение с разделением во времени) с последующей очисткой с валидированной результативностью;</a:t>
            </a:r>
          </a:p>
          <a:p>
            <a:r>
              <a:rPr lang="en-US" altLang="ru-RU" sz="1800" smtClean="0"/>
              <a:t>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хранение </a:t>
            </a:r>
            <a:r>
              <a:rPr lang="ru-RU" altLang="ru-RU" sz="1800" smtClean="0"/>
              <a:t>специальной защитной </a:t>
            </a:r>
            <a:r>
              <a:rPr lang="ru-RU" altLang="ru-RU" sz="1800" u="sng" smtClean="0"/>
              <a:t>одежды внутри зон</a:t>
            </a:r>
            <a:r>
              <a:rPr lang="ru-RU" altLang="ru-RU" sz="1800" smtClean="0"/>
              <a:t>, где обрабатываются продукты с высоким риском перекрестной контаминации;</a:t>
            </a:r>
          </a:p>
          <a:p>
            <a:r>
              <a:rPr lang="en-US" altLang="ru-RU" sz="1800" smtClean="0"/>
              <a:t>iii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верификация очистки после выпуска каждого продукта </a:t>
            </a:r>
            <a:r>
              <a:rPr lang="ru-RU" altLang="ru-RU" sz="1800" smtClean="0"/>
              <a:t>в целях поддержания эффективности подхода управления риском для качества в отношении продукции высокого риска;</a:t>
            </a:r>
          </a:p>
          <a:p>
            <a:r>
              <a:rPr lang="en-US" altLang="ru-RU" sz="1800" smtClean="0"/>
              <a:t>iv</a:t>
            </a:r>
            <a:r>
              <a:rPr lang="ru-RU" altLang="ru-RU" sz="1800" smtClean="0"/>
              <a:t>) верификация очистки поверхностей, </a:t>
            </a:r>
            <a:r>
              <a:rPr lang="ru-RU" altLang="ru-RU" sz="1800" u="sng" smtClean="0"/>
              <a:t>не контактирующих с продукцией</a:t>
            </a:r>
            <a:r>
              <a:rPr lang="ru-RU" altLang="ru-RU" sz="1800" smtClean="0"/>
              <a:t>, и мониторинг воздуха в производственной зоне и (или) прилегающих зонах в зависимости от риска контаминации для подтверждения эффективности мер против контаминации взвешенными частицами или путем механического переноса;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Порядок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аттестации уполномоченных лиц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производителей лекарственных средств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Порядок формирования и ведения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реестра уполномоченных лиц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производителей лекарственных средств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 об Экспертном комитете по лекарственным средствам.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Требования к маркировке лекарственных средств для медицинского применения и ветеринарных лекарственных средств.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altLang="ru-RU" sz="2400" b="1" u="sng" smtClean="0">
                <a:latin typeface="Arial" panose="020B0604020202020204" pitchFamily="34" charset="0"/>
                <a:cs typeface="Arial" panose="020B0604020202020204" pitchFamily="34" charset="0"/>
              </a:rPr>
              <a:t>Правила надлежащей производственной практики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Правила регистрации и экспертизы лекарственных средств для медицинского применения.</a:t>
            </a:r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Решениями Совета ЕЭК от 03.11.2016 № 73-91 утверждены: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Организационные меры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536529"/>
          </a:xfrm>
        </p:spPr>
        <p:txBody>
          <a:bodyPr/>
          <a:lstStyle/>
          <a:p>
            <a:pPr algn="just"/>
            <a:r>
              <a:rPr lang="en-US" altLang="ru-RU" sz="1800" dirty="0" smtClean="0"/>
              <a:t>v</a:t>
            </a:r>
            <a:r>
              <a:rPr lang="ru-RU" altLang="ru-RU" sz="1800" dirty="0" smtClean="0"/>
              <a:t>) </a:t>
            </a:r>
            <a:r>
              <a:rPr lang="ru-RU" altLang="ru-RU" sz="1800" u="sng" dirty="0" smtClean="0"/>
              <a:t>специальные меры по обращению </a:t>
            </a:r>
            <a:r>
              <a:rPr lang="ru-RU" altLang="ru-RU" sz="1800" dirty="0" smtClean="0"/>
              <a:t>с отходами, загрязненными промывными водами и загрязненной одеждой;</a:t>
            </a:r>
          </a:p>
          <a:p>
            <a:pPr algn="just"/>
            <a:r>
              <a:rPr lang="en-US" altLang="ru-RU" sz="1800" dirty="0" smtClean="0"/>
              <a:t>vi</a:t>
            </a:r>
            <a:r>
              <a:rPr lang="ru-RU" altLang="ru-RU" sz="1800" dirty="0" smtClean="0"/>
              <a:t>) </a:t>
            </a:r>
            <a:r>
              <a:rPr lang="ru-RU" altLang="ru-RU" sz="1800" u="sng" dirty="0" smtClean="0"/>
              <a:t>регистрация случаев </a:t>
            </a:r>
            <a:r>
              <a:rPr lang="ru-RU" altLang="ru-RU" sz="1800" dirty="0" smtClean="0"/>
              <a:t>проливания и рассыпания, инцидентов или отклонений от процедур;</a:t>
            </a:r>
          </a:p>
          <a:p>
            <a:pPr algn="just"/>
            <a:r>
              <a:rPr lang="en-US" altLang="ru-RU" sz="1800" dirty="0" smtClean="0"/>
              <a:t>vii</a:t>
            </a:r>
            <a:r>
              <a:rPr lang="ru-RU" altLang="ru-RU" sz="1800" dirty="0" smtClean="0"/>
              <a:t>) разработка процессов очистки для помещений и оборудования таким образом, чтобы </a:t>
            </a:r>
            <a:r>
              <a:rPr lang="ru-RU" altLang="ru-RU" sz="1800" u="sng" dirty="0" smtClean="0"/>
              <a:t>процессы очистки сами по себе не представляли риска</a:t>
            </a:r>
            <a:r>
              <a:rPr lang="ru-RU" altLang="ru-RU" sz="1800" dirty="0" smtClean="0"/>
              <a:t> перекрестной контаминации;</a:t>
            </a:r>
          </a:p>
          <a:p>
            <a:pPr algn="just"/>
            <a:r>
              <a:rPr lang="en-US" altLang="ru-RU" sz="1800" dirty="0" smtClean="0"/>
              <a:t>viii</a:t>
            </a:r>
            <a:r>
              <a:rPr lang="ru-RU" altLang="ru-RU" sz="1800" dirty="0" smtClean="0"/>
              <a:t>) разработка </a:t>
            </a:r>
            <a:r>
              <a:rPr lang="ru-RU" altLang="ru-RU" sz="1800" u="sng" dirty="0" smtClean="0"/>
              <a:t>подробных форм для записей </a:t>
            </a:r>
            <a:r>
              <a:rPr lang="ru-RU" altLang="ru-RU" sz="1800" dirty="0" smtClean="0"/>
              <a:t>в процессе очистки для обеспечения выполнения очистки в соответствии с утвержденными процедурами и использование этикеток статуса очистки оборудования и производственных зон;</a:t>
            </a:r>
          </a:p>
          <a:p>
            <a:pPr algn="just"/>
            <a:r>
              <a:rPr lang="en-US" altLang="ru-RU" sz="1800" dirty="0" smtClean="0"/>
              <a:t>ix</a:t>
            </a:r>
            <a:r>
              <a:rPr lang="ru-RU" altLang="ru-RU" sz="1800" dirty="0" smtClean="0"/>
              <a:t>) использование общих зон очистки при производстве на основании кампаний;</a:t>
            </a:r>
          </a:p>
          <a:p>
            <a:pPr algn="just"/>
            <a:r>
              <a:rPr lang="en-US" altLang="ru-RU" sz="1800" dirty="0" smtClean="0"/>
              <a:t>x</a:t>
            </a:r>
            <a:r>
              <a:rPr lang="ru-RU" altLang="ru-RU" sz="1800" dirty="0" smtClean="0"/>
              <a:t>) </a:t>
            </a:r>
            <a:r>
              <a:rPr lang="ru-RU" altLang="ru-RU" sz="1800" u="sng" dirty="0" smtClean="0"/>
              <a:t>надзор за работой </a:t>
            </a:r>
            <a:r>
              <a:rPr lang="ru-RU" altLang="ru-RU" sz="1800" dirty="0" smtClean="0"/>
              <a:t>персонала для обеспечения эффективности обучения и соответствия надлежащим мероприятиям процедурного контроля.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5 Производство</a:t>
            </a:r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464522"/>
          </a:xfrm>
        </p:spPr>
        <p:txBody>
          <a:bodyPr/>
          <a:lstStyle/>
          <a:p>
            <a:pPr fontAlgn="ctr"/>
            <a:r>
              <a:rPr lang="ru-RU" altLang="ru-RU" sz="1800" b="1" dirty="0" smtClean="0"/>
              <a:t>Внесены изменения в отношении исходных материалов:</a:t>
            </a:r>
          </a:p>
          <a:p>
            <a:pPr fontAlgn="ctr"/>
            <a:r>
              <a:rPr lang="ru-RU" altLang="ru-RU" sz="1800" dirty="0" smtClean="0"/>
              <a:t>Конкретизированы и расширены требования к утверждению и поддержанию статуса поставщиков исходных материалов.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В частности, для каждого поставщика должны быть подтверждающие его статус свидетельства, а требования к качеству исходных материалов и другие аспекты взаимодействия с поставщиками  должны быть не просто обсуждены</a:t>
            </a:r>
            <a:r>
              <a:rPr lang="ru-RU" altLang="ru-RU" sz="1800" b="1" dirty="0" smtClean="0"/>
              <a:t> </a:t>
            </a:r>
            <a:r>
              <a:rPr lang="ru-RU" altLang="ru-RU" sz="1800" dirty="0" smtClean="0"/>
              <a:t>с ними, но и </a:t>
            </a:r>
            <a:r>
              <a:rPr lang="ru-RU" altLang="ru-RU" sz="1800" u="sng" dirty="0" smtClean="0"/>
              <a:t>зафиксированы в официальных соглашениях по качеству или в спецификациях</a:t>
            </a:r>
            <a:r>
              <a:rPr lang="ru-RU" altLang="ru-RU" sz="1800" dirty="0" smtClean="0"/>
              <a:t>.</a:t>
            </a:r>
          </a:p>
          <a:p>
            <a:pPr fontAlgn="ctr"/>
            <a:r>
              <a:rPr lang="ru-RU" altLang="ru-RU" sz="1800" dirty="0" smtClean="0"/>
              <a:t>Установлено требование об </a:t>
            </a:r>
            <a:r>
              <a:rPr lang="ru-RU" altLang="ru-RU" sz="1800" b="1" dirty="0" smtClean="0"/>
              <a:t>обязательных и регулярных аудитах </a:t>
            </a:r>
            <a:r>
              <a:rPr lang="ru-RU" altLang="ru-RU" sz="1800" dirty="0" smtClean="0"/>
              <a:t>производителей и дистрибьюторов </a:t>
            </a:r>
            <a:r>
              <a:rPr lang="ru-RU" altLang="ru-RU" sz="1800" b="1" dirty="0" smtClean="0"/>
              <a:t>активных фармацевтических субстанций</a:t>
            </a:r>
            <a:r>
              <a:rPr lang="ru-RU" altLang="ru-RU" sz="1800" dirty="0" smtClean="0"/>
              <a:t>. </a:t>
            </a:r>
          </a:p>
          <a:p>
            <a:pPr fontAlgn="ctr"/>
            <a:r>
              <a:rPr lang="ru-RU" altLang="ru-RU" sz="1800" dirty="0" smtClean="0"/>
              <a:t>Поставщики </a:t>
            </a:r>
            <a:r>
              <a:rPr lang="ru-RU" altLang="ru-RU" sz="1800" b="1" dirty="0" smtClean="0"/>
              <a:t>вспомогательных веществ </a:t>
            </a:r>
            <a:r>
              <a:rPr lang="ru-RU" altLang="ru-RU" sz="1800" dirty="0" smtClean="0"/>
              <a:t>должны контролироваться </a:t>
            </a:r>
            <a:r>
              <a:rPr lang="ru-RU" altLang="ru-RU" sz="1800" b="1" dirty="0" smtClean="0"/>
              <a:t>на основе оценки рисков</a:t>
            </a:r>
            <a:r>
              <a:rPr lang="ru-RU" altLang="ru-RU" sz="1800" dirty="0" smtClean="0"/>
              <a:t> для качества. </a:t>
            </a:r>
          </a:p>
          <a:p>
            <a:pPr fontAlgn="ctr"/>
            <a:r>
              <a:rPr lang="ru-RU" altLang="ru-RU" sz="1800" dirty="0" smtClean="0"/>
              <a:t>Должна быть обеспечена </a:t>
            </a:r>
            <a:r>
              <a:rPr lang="ru-RU" altLang="ru-RU" sz="1800" b="1" dirty="0" err="1" smtClean="0"/>
              <a:t>прослеживаемость</a:t>
            </a:r>
            <a:r>
              <a:rPr lang="ru-RU" altLang="ru-RU" sz="1800" b="1" dirty="0" smtClean="0"/>
              <a:t> цепочек </a:t>
            </a:r>
            <a:r>
              <a:rPr lang="ru-RU" altLang="ru-RU" sz="1800" dirty="0" smtClean="0"/>
              <a:t>поставок исходных материалов.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5 Производство</a:t>
            </a:r>
          </a:p>
        </p:txBody>
      </p:sp>
      <p:sp>
        <p:nvSpPr>
          <p:cNvPr id="378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 fontAlgn="ctr"/>
            <a:r>
              <a:rPr lang="ru-RU" altLang="ru-RU" sz="2000" dirty="0" smtClean="0"/>
              <a:t>Установлена ответственность производителей готовой продукции за любые испытания исходных и упаковочных материалов, указанных в регистрационном досье, а также </a:t>
            </a:r>
            <a:r>
              <a:rPr lang="ru-RU" altLang="ru-RU" sz="2000" b="1" dirty="0" smtClean="0"/>
              <a:t>условия, при которых допускается аутсорсинг </a:t>
            </a:r>
            <a:r>
              <a:rPr lang="ru-RU" altLang="ru-RU" sz="2000" dirty="0" smtClean="0"/>
              <a:t>таких испытаний.</a:t>
            </a:r>
          </a:p>
          <a:p>
            <a:pPr algn="just" fontAlgn="ctr"/>
            <a:endParaRPr lang="ru-RU" altLang="ru-RU" sz="2000" dirty="0" smtClean="0"/>
          </a:p>
          <a:p>
            <a:pPr algn="just" fontAlgn="ctr"/>
            <a:r>
              <a:rPr lang="ru-RU" altLang="ru-RU" sz="2000" dirty="0" smtClean="0"/>
              <a:t>Введено требование о необходимости </a:t>
            </a:r>
            <a:r>
              <a:rPr lang="ru-RU" altLang="ru-RU" sz="2000" b="1" dirty="0" smtClean="0"/>
              <a:t>уведомления </a:t>
            </a:r>
            <a:r>
              <a:rPr lang="ru-RU" altLang="ru-RU" sz="2000" dirty="0" smtClean="0"/>
              <a:t>заинтересованных сторон </a:t>
            </a:r>
            <a:r>
              <a:rPr lang="ru-RU" altLang="ru-RU" sz="2000" b="1" dirty="0" smtClean="0"/>
              <a:t>об ограничениях в поставках </a:t>
            </a:r>
            <a:r>
              <a:rPr lang="ru-RU" altLang="ru-RU" sz="2000" dirty="0" smtClean="0"/>
              <a:t>производимых лекарственных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5 Производство</a:t>
            </a:r>
          </a:p>
        </p:txBody>
      </p:sp>
      <p:sp>
        <p:nvSpPr>
          <p:cNvPr id="389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smtClean="0"/>
              <a:t>5.35</a:t>
            </a:r>
            <a:r>
              <a:rPr lang="ru-RU" altLang="ru-RU" sz="2000" smtClean="0"/>
              <a:t> Производители готовой продукции несут ответственность за все испытания исходных материалов, которые указаны в регистрационном досье. Производители готовой продукции </a:t>
            </a:r>
            <a:r>
              <a:rPr lang="ru-RU" altLang="ru-RU" sz="2000" b="1" smtClean="0"/>
              <a:t>могут использовать частично или полностью результаты испытаний утвержденного производителя </a:t>
            </a:r>
            <a:r>
              <a:rPr lang="ru-RU" altLang="ru-RU" sz="2000" smtClean="0"/>
              <a:t>исходных материалов, но должны как минимум выполнить испытание на подлинность каждой серии согласно Приложению 8.</a:t>
            </a:r>
          </a:p>
          <a:p>
            <a:pPr algn="just"/>
            <a:endParaRPr lang="ru-RU" altLang="ru-RU" sz="2000" smtClean="0"/>
          </a:p>
          <a:p>
            <a:pPr algn="just"/>
            <a:endParaRPr lang="ru-RU" altLang="ru-RU" sz="2000" smtClean="0"/>
          </a:p>
          <a:p>
            <a:pPr algn="just"/>
            <a:r>
              <a:rPr lang="ru-RU" altLang="ru-RU" sz="2000" smtClean="0"/>
              <a:t>Аналогичный подход следует применять к упаковочным материалам.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5 Производство</a:t>
            </a:r>
          </a:p>
        </p:txBody>
      </p:sp>
      <p:sp>
        <p:nvSpPr>
          <p:cNvPr id="399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1800" b="1" smtClean="0"/>
              <a:t>5.36</a:t>
            </a:r>
            <a:r>
              <a:rPr lang="ru-RU" altLang="ru-RU" sz="1800" smtClean="0"/>
              <a:t> Обоснование передачи испытаний для исполнения сторонней организацией должно быть оформлено документально. Должны быть соблюдены следующие требования:</a:t>
            </a:r>
          </a:p>
          <a:p>
            <a:pPr algn="just"/>
            <a:r>
              <a:rPr lang="en-US" altLang="ru-RU" sz="1800" smtClean="0"/>
              <a:t>i</a:t>
            </a:r>
            <a:r>
              <a:rPr lang="ru-RU" altLang="ru-RU" sz="1800" smtClean="0"/>
              <a:t>) особое внимание </a:t>
            </a:r>
            <a:r>
              <a:rPr lang="ru-RU" altLang="ru-RU" sz="1800" u="sng" smtClean="0"/>
              <a:t>контролю за распределением </a:t>
            </a:r>
            <a:r>
              <a:rPr lang="ru-RU" altLang="ru-RU" sz="1800" smtClean="0"/>
              <a:t>исходных материалов,… чтобы результаты испытаний были по-прежнему применимы к поставленным материалам;</a:t>
            </a:r>
          </a:p>
          <a:p>
            <a:pPr algn="just"/>
            <a:r>
              <a:rPr lang="en-US" altLang="ru-RU" sz="1800" smtClean="0"/>
              <a:t>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аудиты площадок</a:t>
            </a:r>
            <a:r>
              <a:rPr lang="ru-RU" altLang="ru-RU" sz="1800" smtClean="0"/>
              <a:t>, осуществляющих испытания исходных материалов (в том числе и отбор проб), как самостоятельно, так и через третьих лиц с периодичностью, определенной с учетом рисков…;</a:t>
            </a:r>
          </a:p>
          <a:p>
            <a:pPr algn="just"/>
            <a:r>
              <a:rPr lang="en-US" altLang="ru-RU" sz="1800" smtClean="0"/>
              <a:t>iii</a:t>
            </a:r>
            <a:r>
              <a:rPr lang="ru-RU" altLang="ru-RU" sz="1800" smtClean="0"/>
              <a:t>) </a:t>
            </a:r>
            <a:r>
              <a:rPr lang="ru-RU" altLang="ru-RU" sz="1800" u="sng" smtClean="0"/>
              <a:t>сертификат анализа, </a:t>
            </a:r>
            <a:r>
              <a:rPr lang="ru-RU" altLang="ru-RU" sz="1800" smtClean="0"/>
              <a:t>представленный производителем (поставщиком) исходных материалов, должен быть подписан назначенным лицом с соответствующей квалификацией и опытом…;</a:t>
            </a:r>
          </a:p>
          <a:p>
            <a:pPr algn="just"/>
            <a:r>
              <a:rPr lang="en-US" altLang="ru-RU" sz="1800" smtClean="0"/>
              <a:t>iv</a:t>
            </a:r>
            <a:r>
              <a:rPr lang="ru-RU" altLang="ru-RU" sz="1800" smtClean="0"/>
              <a:t>) производитель лекарственного средства должен иметь </a:t>
            </a:r>
            <a:r>
              <a:rPr lang="ru-RU" altLang="ru-RU" sz="1800" u="sng" smtClean="0"/>
              <a:t>соответствующий опыт работы </a:t>
            </a:r>
            <a:r>
              <a:rPr lang="ru-RU" altLang="ru-RU" sz="1800" smtClean="0"/>
              <a:t>с производителем исходных материалов…;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5 Производство</a:t>
            </a:r>
          </a:p>
        </p:txBody>
      </p:sp>
      <p:sp>
        <p:nvSpPr>
          <p:cNvPr id="409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en-US" altLang="ru-RU" sz="1800" smtClean="0"/>
              <a:t>v</a:t>
            </a:r>
            <a:r>
              <a:rPr lang="ru-RU" altLang="ru-RU" sz="1800" smtClean="0"/>
              <a:t>) производитель лекарственного средства должен также осуществлять (самостоятельно или с использованием отдельной утвержденной контрактной лаборатории) </a:t>
            </a:r>
            <a:r>
              <a:rPr lang="ru-RU" altLang="ru-RU" sz="1800" b="1" smtClean="0"/>
              <a:t>полный контроль с периодичностью, определенной с учетом рисков, </a:t>
            </a:r>
            <a:r>
              <a:rPr lang="ru-RU" altLang="ru-RU" sz="1800" smtClean="0"/>
              <a:t>и сравнивать результаты с сертификатом анализа поставщика или производителя исходных материалов с целью проверки надежности последнего. Если в  ходе испытаний выявятся расхождения, то должно быть проведено расследование и приняты соответствующие меры. Сертификаты анализа поставщика или производителя исходных материалов не принимаются до тех пор, пока эти меры не будут завершены.</a:t>
            </a:r>
          </a:p>
          <a:p>
            <a:pPr algn="just" fontAlgn="ctr"/>
            <a:endParaRPr lang="ru-RU" alt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</a:t>
            </a:r>
            <a:r>
              <a:rPr lang="ru-RU" altLang="ru-RU" sz="2800" b="1" smtClean="0"/>
              <a:t>6 Контроль качества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4"/>
            <a:ext cx="8135937" cy="4536530"/>
          </a:xfrm>
        </p:spPr>
        <p:txBody>
          <a:bodyPr/>
          <a:lstStyle/>
          <a:p>
            <a:pPr algn="just"/>
            <a:r>
              <a:rPr lang="ru-RU" altLang="ru-RU" sz="2000" dirty="0" smtClean="0"/>
              <a:t>Основным отличием от предыдущей редакции является введение </a:t>
            </a:r>
            <a:r>
              <a:rPr lang="ru-RU" altLang="ru-RU" sz="2000" b="1" dirty="0" smtClean="0"/>
              <a:t>нового подраздела, касающегося трансфера (передачи) методик испытаний </a:t>
            </a:r>
            <a:r>
              <a:rPr lang="ru-RU" altLang="ru-RU" sz="2000" dirty="0" smtClean="0"/>
              <a:t>на другой участок или в другую организацию, включая обязанности передающей и принимающей стороны, и вопросы повторной </a:t>
            </a:r>
            <a:r>
              <a:rPr lang="ru-RU" altLang="ru-RU" sz="2000" dirty="0" err="1" smtClean="0"/>
              <a:t>валидации</a:t>
            </a:r>
            <a:r>
              <a:rPr lang="ru-RU" altLang="ru-RU" sz="2000" dirty="0" smtClean="0"/>
              <a:t>.</a:t>
            </a:r>
          </a:p>
          <a:p>
            <a:pPr algn="just"/>
            <a:r>
              <a:rPr lang="ru-RU" altLang="ru-RU" sz="2000" dirty="0" smtClean="0"/>
              <a:t>Больше внимания уделено обращению с результатами, выходящими за пределы спецификаций (</a:t>
            </a:r>
            <a:r>
              <a:rPr lang="en-US" altLang="ru-RU" sz="2000" i="1" dirty="0" smtClean="0"/>
              <a:t>OOS</a:t>
            </a:r>
            <a:r>
              <a:rPr lang="ru-RU" altLang="ru-RU" sz="2000" i="1" dirty="0" smtClean="0"/>
              <a:t> - </a:t>
            </a:r>
            <a:r>
              <a:rPr lang="ru-RU" altLang="ru-RU" sz="2000" i="1" dirty="0" err="1" smtClean="0"/>
              <a:t>Out</a:t>
            </a:r>
            <a:r>
              <a:rPr lang="ru-RU" altLang="ru-RU" sz="2000" i="1" dirty="0" smtClean="0"/>
              <a:t> </a:t>
            </a:r>
            <a:r>
              <a:rPr lang="en-US" altLang="ru-RU" sz="2000" i="1" dirty="0" smtClean="0"/>
              <a:t>O</a:t>
            </a:r>
            <a:r>
              <a:rPr lang="ru-RU" altLang="ru-RU" sz="2000" i="1" dirty="0" smtClean="0"/>
              <a:t>f </a:t>
            </a:r>
            <a:r>
              <a:rPr lang="ru-RU" altLang="ru-RU" sz="2000" i="1" dirty="0" err="1" smtClean="0"/>
              <a:t>Specification</a:t>
            </a:r>
            <a:r>
              <a:rPr lang="ru-RU" altLang="ru-RU" sz="2000" i="1" dirty="0" smtClean="0"/>
              <a:t>), </a:t>
            </a:r>
            <a:r>
              <a:rPr lang="ru-RU" altLang="ru-RU" sz="2000" dirty="0" smtClean="0"/>
              <a:t>а также введено</a:t>
            </a:r>
            <a:r>
              <a:rPr lang="ru-RU" altLang="ru-RU" sz="2000" i="1" dirty="0" smtClean="0"/>
              <a:t> </a:t>
            </a:r>
            <a:r>
              <a:rPr lang="ru-RU" altLang="ru-RU" sz="2000" b="1" dirty="0" smtClean="0"/>
              <a:t>новое понятие </a:t>
            </a:r>
            <a:r>
              <a:rPr lang="ru-RU" altLang="ru-RU" sz="2000" dirty="0" smtClean="0"/>
              <a:t>- </a:t>
            </a:r>
            <a:r>
              <a:rPr lang="ru-RU" altLang="ru-RU" sz="2000" b="1" dirty="0" smtClean="0"/>
              <a:t>выход результатов испытаний или контролируемых параметров за допустимые пределы тенденций </a:t>
            </a:r>
            <a:r>
              <a:rPr lang="ru-RU" altLang="ru-RU" sz="2000" dirty="0" smtClean="0"/>
              <a:t>(</a:t>
            </a:r>
            <a:r>
              <a:rPr lang="en-US" altLang="ru-RU" sz="2000" i="1" dirty="0" smtClean="0"/>
              <a:t>OOT </a:t>
            </a:r>
            <a:r>
              <a:rPr lang="ru-RU" altLang="ru-RU" sz="2000" dirty="0" smtClean="0"/>
              <a:t>- </a:t>
            </a:r>
            <a:r>
              <a:rPr lang="ru-RU" altLang="ru-RU" sz="2000" i="1" dirty="0" err="1" smtClean="0"/>
              <a:t>Out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Of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Trend</a:t>
            </a:r>
            <a:r>
              <a:rPr lang="ru-RU" altLang="ru-RU" sz="2000" i="1" dirty="0" smtClean="0"/>
              <a:t>).</a:t>
            </a:r>
            <a:endParaRPr lang="ru-RU" altLang="ru-RU" sz="2000" dirty="0" smtClean="0"/>
          </a:p>
          <a:p>
            <a:pPr algn="just"/>
            <a:r>
              <a:rPr lang="ru-RU" altLang="ru-RU" sz="2000" dirty="0" smtClean="0"/>
              <a:t>Обязанности отдела контроля качества дополнены </a:t>
            </a:r>
            <a:r>
              <a:rPr lang="ru-RU" altLang="ru-RU" sz="2000" b="1" dirty="0" smtClean="0"/>
              <a:t>наблюдением </a:t>
            </a:r>
            <a:r>
              <a:rPr lang="ru-RU" altLang="ru-RU" sz="2000" i="1" dirty="0" smtClean="0"/>
              <a:t>(</a:t>
            </a:r>
            <a:r>
              <a:rPr lang="ru-RU" altLang="ru-RU" sz="2000" i="1" dirty="0" err="1" smtClean="0"/>
              <a:t>oversee</a:t>
            </a:r>
            <a:r>
              <a:rPr lang="ru-RU" altLang="ru-RU" sz="2000" i="1" dirty="0" smtClean="0"/>
              <a:t>)</a:t>
            </a:r>
            <a:r>
              <a:rPr lang="ru-RU" altLang="ru-RU" sz="2000" dirty="0" smtClean="0"/>
              <a:t> </a:t>
            </a:r>
            <a:r>
              <a:rPr lang="ru-RU" altLang="ru-RU" sz="2000" b="1" dirty="0" smtClean="0"/>
              <a:t>за архивными и контрольными образцами материалов и продукции</a:t>
            </a:r>
            <a:r>
              <a:rPr lang="ru-RU" alt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4"/>
            <a:ext cx="8135937" cy="4824561"/>
          </a:xfrm>
        </p:spPr>
        <p:txBody>
          <a:bodyPr/>
          <a:lstStyle/>
          <a:p>
            <a:r>
              <a:rPr lang="ru-RU" altLang="ru-RU" sz="2000" dirty="0" smtClean="0"/>
              <a:t>В новой редакции установлены </a:t>
            </a:r>
            <a:r>
              <a:rPr lang="ru-RU" altLang="ru-RU" sz="2000" b="1" dirty="0" smtClean="0"/>
              <a:t>ограничения на перемещение лабораторного оборудования между зонами высокого риска и установлено, что</a:t>
            </a:r>
            <a:r>
              <a:rPr lang="ru-RU" altLang="ru-RU" sz="2000" dirty="0" smtClean="0"/>
              <a:t> размещать микробиологические лаборатории необходимо так, чтобы  избежать перекрестной контаминации.</a:t>
            </a:r>
          </a:p>
          <a:p>
            <a:r>
              <a:rPr lang="ru-RU" altLang="ru-RU" sz="2000" b="1" dirty="0" smtClean="0"/>
              <a:t>Переведено из разряда рекомендаций в требования необходимость </a:t>
            </a:r>
            <a:r>
              <a:rPr lang="ru-RU" altLang="ru-RU" sz="2000" dirty="0" smtClean="0"/>
              <a:t>представления данных испытаний и мониторинга в форме, позволяющей оценить </a:t>
            </a:r>
            <a:r>
              <a:rPr lang="ru-RU" altLang="ru-RU" sz="2000" b="1" dirty="0" smtClean="0"/>
              <a:t>тенденции,</a:t>
            </a:r>
            <a:r>
              <a:rPr lang="ru-RU" altLang="ru-RU" sz="2000" dirty="0" smtClean="0"/>
              <a:t> а также сама оценка тенденций.</a:t>
            </a:r>
          </a:p>
          <a:p>
            <a:r>
              <a:rPr lang="ru-RU" altLang="ru-RU" sz="2000" dirty="0" smtClean="0"/>
              <a:t>Установлены требования к обоснованию планов отбора проб, а также к подтверждению пригодности методик испытаний </a:t>
            </a:r>
            <a:r>
              <a:rPr lang="ru-RU" altLang="ru-RU" sz="2000" b="1" dirty="0" smtClean="0"/>
              <a:t>лабораториями, которые не выполняли их первоначальную </a:t>
            </a:r>
            <a:r>
              <a:rPr lang="ru-RU" altLang="ru-RU" sz="2000" b="1" dirty="0" err="1" smtClean="0"/>
              <a:t>валидацию</a:t>
            </a:r>
            <a:r>
              <a:rPr lang="ru-RU" altLang="ru-RU" sz="2000" dirty="0" smtClean="0"/>
              <a:t>.</a:t>
            </a:r>
          </a:p>
          <a:p>
            <a:r>
              <a:rPr lang="ru-RU" altLang="ru-RU" sz="2000" dirty="0" smtClean="0"/>
              <a:t>Детализированы требования к </a:t>
            </a:r>
            <a:r>
              <a:rPr lang="ru-RU" altLang="ru-RU" sz="2000" b="1" dirty="0" smtClean="0"/>
              <a:t>стандартным образцам, питательным средам</a:t>
            </a:r>
            <a:r>
              <a:rPr lang="ru-RU" altLang="ru-RU" sz="2000" dirty="0" smtClean="0"/>
              <a:t> и обращению с ними.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4"/>
            <a:ext cx="8135937" cy="4536529"/>
          </a:xfrm>
        </p:spPr>
        <p:txBody>
          <a:bodyPr/>
          <a:lstStyle/>
          <a:p>
            <a:r>
              <a:rPr lang="ru-RU" altLang="ru-RU" sz="2000" dirty="0" smtClean="0"/>
              <a:t>6.7 … В подразделении контроля качества должна быть доступна следующая документация:</a:t>
            </a:r>
          </a:p>
          <a:p>
            <a:r>
              <a:rPr lang="ru-RU" altLang="ru-RU" sz="2000" dirty="0" smtClean="0"/>
              <a:t>…</a:t>
            </a:r>
          </a:p>
          <a:p>
            <a:r>
              <a:rPr lang="en-US" altLang="ru-RU" sz="2000" dirty="0" smtClean="0"/>
              <a:t>ii</a:t>
            </a:r>
            <a:r>
              <a:rPr lang="ru-RU" altLang="ru-RU" sz="2000" dirty="0" smtClean="0"/>
              <a:t>.</a:t>
            </a:r>
            <a:r>
              <a:rPr lang="ru-RU" altLang="ru-RU" sz="2000" b="1" dirty="0" smtClean="0"/>
              <a:t> Процедуры, описывающие отбор проб, испытания, записи </a:t>
            </a:r>
            <a:r>
              <a:rPr lang="ru-RU" altLang="ru-RU" sz="2000" dirty="0" smtClean="0"/>
              <a:t>(в том числе аналитические рабочие листки и / или лабораторные журналы),</a:t>
            </a:r>
            <a:r>
              <a:rPr lang="ru-RU" altLang="ru-RU" sz="2000" b="1" dirty="0" smtClean="0"/>
              <a:t> регистрацию и проверку;</a:t>
            </a:r>
            <a:endParaRPr lang="ru-RU" altLang="ru-RU" sz="2000" dirty="0" smtClean="0"/>
          </a:p>
          <a:p>
            <a:r>
              <a:rPr lang="ru-RU" altLang="ru-RU" sz="2000" b="1" dirty="0" smtClean="0"/>
              <a:t>…</a:t>
            </a:r>
          </a:p>
          <a:p>
            <a:r>
              <a:rPr lang="en-US" altLang="ru-RU" sz="2000" b="1" dirty="0" smtClean="0"/>
              <a:t>iv</a:t>
            </a:r>
            <a:r>
              <a:rPr lang="ru-RU" altLang="ru-RU" sz="2000" b="1" dirty="0" smtClean="0"/>
              <a:t>. Порядок расследования результатов, выходящих за пределы спецификаций и тенденций </a:t>
            </a:r>
            <a:r>
              <a:rPr lang="ru-RU" altLang="ru-RU" sz="2000" dirty="0" smtClean="0"/>
              <a:t>(</a:t>
            </a:r>
            <a:r>
              <a:rPr lang="ru-RU" altLang="ru-RU" sz="2000" i="1" dirty="0" err="1" smtClean="0"/>
              <a:t>Out</a:t>
            </a:r>
            <a:r>
              <a:rPr lang="ru-RU" altLang="ru-RU" sz="2000" i="1" dirty="0" smtClean="0"/>
              <a:t> </a:t>
            </a:r>
            <a:r>
              <a:rPr lang="en-US" altLang="ru-RU" sz="2000" i="1" dirty="0" smtClean="0"/>
              <a:t>O</a:t>
            </a:r>
            <a:r>
              <a:rPr lang="ru-RU" altLang="ru-RU" sz="2000" i="1" dirty="0" smtClean="0"/>
              <a:t>f </a:t>
            </a:r>
            <a:r>
              <a:rPr lang="ru-RU" altLang="ru-RU" sz="2000" i="1" dirty="0" err="1" smtClean="0"/>
              <a:t>Specification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and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Out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Of</a:t>
            </a:r>
            <a:r>
              <a:rPr lang="ru-RU" altLang="ru-RU" sz="2000" i="1" dirty="0" smtClean="0"/>
              <a:t> </a:t>
            </a:r>
            <a:r>
              <a:rPr lang="ru-RU" altLang="ru-RU" sz="2000" i="1" dirty="0" err="1" smtClean="0"/>
              <a:t>Trend</a:t>
            </a:r>
            <a:r>
              <a:rPr lang="ru-RU" altLang="ru-RU" sz="2000" dirty="0" smtClean="0"/>
              <a:t>);</a:t>
            </a:r>
          </a:p>
          <a:p>
            <a:r>
              <a:rPr lang="ru-RU" altLang="ru-RU" sz="2000" dirty="0" smtClean="0"/>
              <a:t>…</a:t>
            </a:r>
          </a:p>
          <a:p>
            <a:r>
              <a:rPr lang="en-US" altLang="ru-RU" sz="2000" dirty="0" smtClean="0"/>
              <a:t>vi</a:t>
            </a:r>
            <a:r>
              <a:rPr lang="ru-RU" altLang="ru-RU" sz="2000" dirty="0" smtClean="0"/>
              <a:t>. Данные мониторинга производственной среды </a:t>
            </a:r>
            <a:r>
              <a:rPr lang="ru-RU" altLang="ru-RU" sz="2000" b="1" dirty="0" smtClean="0"/>
              <a:t>(воздух, вода, другие технологические среды),</a:t>
            </a:r>
            <a:r>
              <a:rPr lang="ru-RU" altLang="ru-RU" sz="2000" dirty="0" smtClean="0"/>
              <a:t> если они требуются;…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6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8135937" cy="4114800"/>
          </a:xfrm>
        </p:spPr>
        <p:txBody>
          <a:bodyPr/>
          <a:lstStyle/>
          <a:p>
            <a:r>
              <a:rPr lang="ru-RU" altLang="ru-RU" sz="2000" b="1" smtClean="0"/>
              <a:t>6.9</a:t>
            </a:r>
            <a:r>
              <a:rPr lang="ru-RU" altLang="ru-RU" sz="2000" smtClean="0"/>
              <a:t> Для некоторых видов данных (результатов испытаний, выходов, контроля производственной среды и др.) записи </a:t>
            </a:r>
            <a:r>
              <a:rPr lang="ru-RU" altLang="ru-RU" sz="2000" b="1" smtClean="0"/>
              <a:t>должны вестись способом</a:t>
            </a:r>
            <a:r>
              <a:rPr lang="ru-RU" altLang="ru-RU" sz="2000" smtClean="0"/>
              <a:t>, позволяющим проводить оценку существующих </a:t>
            </a:r>
            <a:r>
              <a:rPr lang="ru-RU" altLang="ru-RU" sz="2000" b="1" smtClean="0"/>
              <a:t>тенденций</a:t>
            </a:r>
            <a:r>
              <a:rPr lang="ru-RU" altLang="ru-RU" sz="2000" smtClean="0"/>
              <a:t> (трендов). </a:t>
            </a:r>
          </a:p>
          <a:p>
            <a:r>
              <a:rPr lang="ru-RU" altLang="ru-RU" sz="2000" smtClean="0"/>
              <a:t>Любые данные с отклонениями от требований спецификации, </a:t>
            </a:r>
            <a:r>
              <a:rPr lang="ru-RU" altLang="ru-RU" sz="2000" b="1" smtClean="0"/>
              <a:t>выходящие за пределы тенденций </a:t>
            </a:r>
            <a:r>
              <a:rPr lang="ru-RU" altLang="ru-RU" sz="2000" smtClean="0"/>
              <a:t>(трендов), должны быть рассмотрены и направлены для проведения расследований.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Правила надлежащей клинической практики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надлежащей дистрибьюторской практики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Правила надлежащей лабораторной практики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Общие требования к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системе качества фармацевтических инспекторатов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государств-членов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Правила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проведения фармацевтических инспекций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Решениями Совета ЕЭК от 03.11.2016 № 73-91 утверждены: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7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8135937" cy="4114800"/>
          </a:xfrm>
        </p:spPr>
        <p:txBody>
          <a:bodyPr/>
          <a:lstStyle/>
          <a:p>
            <a:pPr algn="just"/>
            <a:r>
              <a:rPr lang="ru-RU" altLang="ru-RU" sz="2000" b="1" smtClean="0"/>
              <a:t>6.19</a:t>
            </a:r>
            <a:r>
              <a:rPr lang="ru-RU" altLang="ru-RU" sz="2000" smtClean="0"/>
              <a:t> Особое внимание следует уделять качеству лабораторных реактивов, мерной посуды, титрованных растворов, стандартных образцов и питательных сред. Их следует готовить и </a:t>
            </a:r>
            <a:r>
              <a:rPr lang="ru-RU" altLang="ru-RU" sz="2000" b="1" smtClean="0"/>
              <a:t>контролировать </a:t>
            </a:r>
            <a:r>
              <a:rPr lang="ru-RU" altLang="ru-RU" sz="2000" smtClean="0"/>
              <a:t>в соответствии с документированными процедурами. </a:t>
            </a:r>
            <a:r>
              <a:rPr lang="ru-RU" altLang="ru-RU" sz="2000" b="1" smtClean="0"/>
              <a:t>Уровень контроля должен быть соразмерен с их назначением и доступными данными о стабильности.</a:t>
            </a: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8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8135937" cy="4114800"/>
          </a:xfrm>
        </p:spPr>
        <p:txBody>
          <a:bodyPr/>
          <a:lstStyle/>
          <a:p>
            <a:pPr algn="just"/>
            <a:r>
              <a:rPr lang="ru-RU" altLang="ru-RU" sz="1800" b="1" dirty="0" smtClean="0"/>
              <a:t>6.20</a:t>
            </a:r>
            <a:r>
              <a:rPr lang="ru-RU" altLang="ru-RU" sz="1800" dirty="0" smtClean="0"/>
              <a:t> </a:t>
            </a:r>
            <a:r>
              <a:rPr lang="ru-RU" altLang="ru-RU" sz="1800" b="1" dirty="0" smtClean="0"/>
              <a:t>Стандартные образцы </a:t>
            </a:r>
            <a:r>
              <a:rPr lang="ru-RU" altLang="ru-RU" sz="1800" dirty="0" smtClean="0"/>
              <a:t>должны быть признаны пригодными для использования по назначению. </a:t>
            </a:r>
            <a:r>
              <a:rPr lang="ru-RU" altLang="ru-RU" sz="1800" b="1" dirty="0" smtClean="0"/>
              <a:t>Их квалификация и сертификация в качестве таковых должны быть однозначно установлены и документированы.</a:t>
            </a:r>
            <a:r>
              <a:rPr lang="ru-RU" altLang="ru-RU" sz="1800" dirty="0" smtClean="0"/>
              <a:t> </a:t>
            </a:r>
          </a:p>
          <a:p>
            <a:pPr algn="just"/>
            <a:r>
              <a:rPr lang="ru-RU" altLang="ru-RU" sz="1800" dirty="0" smtClean="0"/>
              <a:t>В качестве первичных стандартных образцов предпочтительно использование фармакопейных стандартных образцов </a:t>
            </a:r>
            <a:r>
              <a:rPr lang="ru-RU" altLang="ru-RU" sz="1800" b="1" dirty="0" smtClean="0"/>
              <a:t>из официально признанных источников</a:t>
            </a:r>
            <a:r>
              <a:rPr lang="ru-RU" altLang="ru-RU" sz="1800" dirty="0" smtClean="0"/>
              <a:t> (при их наличии), если иное не обосновано в полной мере (</a:t>
            </a:r>
            <a:r>
              <a:rPr lang="ru-RU" altLang="ru-RU" sz="1800" b="1" dirty="0" smtClean="0"/>
              <a:t>использование вторичных стандартных образцов разрешено, если была продемонстрирована и документирована их </a:t>
            </a:r>
            <a:r>
              <a:rPr lang="ru-RU" altLang="ru-RU" sz="1800" b="1" dirty="0" err="1" smtClean="0"/>
              <a:t>прослеживаемость</a:t>
            </a:r>
            <a:r>
              <a:rPr lang="ru-RU" altLang="ru-RU" sz="1800" b="1" dirty="0" smtClean="0"/>
              <a:t> до первичных стандартных образцов</a:t>
            </a:r>
            <a:r>
              <a:rPr lang="ru-RU" altLang="ru-RU" sz="1800" dirty="0" smtClean="0"/>
              <a:t>). Эти фармакопейные образцы должны использоваться в целях, описанных в соответствующих фармакопейных статьях (монографиях), если иное не разрешено уполномоченным органом.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Основные изменения</a:t>
            </a:r>
            <a:br>
              <a:rPr lang="ru-RU" altLang="ru-RU" sz="2800" smtClean="0"/>
            </a:br>
            <a:r>
              <a:rPr lang="ru-RU" altLang="ru-RU" sz="2800" smtClean="0"/>
              <a:t>в разделе 6 Контроль качества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775"/>
            <a:ext cx="8135937" cy="4114800"/>
          </a:xfrm>
        </p:spPr>
        <p:txBody>
          <a:bodyPr/>
          <a:lstStyle/>
          <a:p>
            <a:r>
              <a:rPr lang="ru-RU" altLang="ru-RU" sz="1800" b="1" smtClean="0"/>
              <a:t>Трансфер (передача) методик испытаний</a:t>
            </a:r>
            <a:endParaRPr lang="ru-RU" altLang="ru-RU" sz="1800" smtClean="0"/>
          </a:p>
          <a:p>
            <a:r>
              <a:rPr lang="ru-RU" altLang="ru-RU" sz="1800" b="1" smtClean="0"/>
              <a:t>6.37</a:t>
            </a:r>
            <a:r>
              <a:rPr lang="ru-RU" altLang="ru-RU" sz="1800" smtClean="0"/>
              <a:t> До трансфера (передачи) методики испытаний передающая сторона должна убедиться в том, что методика (и) испытания соответствуют описанной в регистрационном досье…</a:t>
            </a:r>
          </a:p>
          <a:p>
            <a:r>
              <a:rPr lang="ru-RU" altLang="ru-RU" sz="1800" b="1" smtClean="0"/>
              <a:t>6.38</a:t>
            </a:r>
            <a:r>
              <a:rPr lang="ru-RU" altLang="ru-RU" sz="1800" smtClean="0"/>
              <a:t> Трансфер (передача) методик испытаний от одной лаборатории (передающей лаборатории) в другую лабораторию (принимающая лаборатория) должен быть описан в подробном протоколе.</a:t>
            </a:r>
          </a:p>
          <a:p>
            <a:r>
              <a:rPr lang="ru-RU" altLang="ru-RU" sz="1800" b="1" smtClean="0"/>
              <a:t>6.39</a:t>
            </a:r>
            <a:r>
              <a:rPr lang="ru-RU" altLang="ru-RU" sz="1800" smtClean="0"/>
              <a:t> Протокол трансфера (передачи) методик испытаний должен включать следующее:</a:t>
            </a:r>
          </a:p>
          <a:p>
            <a:pPr lvl="1"/>
            <a:r>
              <a:rPr lang="en-US" altLang="ru-RU" sz="1400" smtClean="0"/>
              <a:t>i</a:t>
            </a:r>
            <a:r>
              <a:rPr lang="ru-RU" altLang="ru-RU" sz="1400" smtClean="0"/>
              <a:t>) идентификация испытаний, которые должны быть выполнены, и соответствующие методики испытаний, подлежащие передаче;</a:t>
            </a:r>
          </a:p>
          <a:p>
            <a:pPr lvl="1"/>
            <a:r>
              <a:rPr lang="en-US" altLang="ru-RU" sz="1400" smtClean="0"/>
              <a:t>ii</a:t>
            </a:r>
            <a:r>
              <a:rPr lang="ru-RU" altLang="ru-RU" sz="1400" smtClean="0"/>
              <a:t>) идентификация дополнительных требований к обучению; </a:t>
            </a:r>
          </a:p>
          <a:p>
            <a:pPr lvl="1"/>
            <a:r>
              <a:rPr lang="en-US" altLang="ru-RU" sz="1400" smtClean="0"/>
              <a:t>iii</a:t>
            </a:r>
            <a:r>
              <a:rPr lang="ru-RU" altLang="ru-RU" sz="1400" smtClean="0"/>
              <a:t>) идентификация стандартов и образцов для испытаний;</a:t>
            </a:r>
          </a:p>
          <a:p>
            <a:pPr lvl="1"/>
            <a:r>
              <a:rPr lang="en-US" altLang="ru-RU" sz="1400" smtClean="0"/>
              <a:t>iv</a:t>
            </a:r>
            <a:r>
              <a:rPr lang="ru-RU" altLang="ru-RU" sz="1400" smtClean="0"/>
              <a:t>) идентификация любых специальных условий транспортировки и хранения образцов для испытаний;</a:t>
            </a:r>
          </a:p>
          <a:p>
            <a:pPr lvl="1"/>
            <a:r>
              <a:rPr lang="en-US" altLang="ru-RU" sz="1400" smtClean="0"/>
              <a:t>v</a:t>
            </a:r>
            <a:r>
              <a:rPr lang="ru-RU" altLang="ru-RU" sz="1400" smtClean="0"/>
              <a:t>) критерии приемлемости, которые должны быть основаны на текущих валидационных исследованиях методологии и связаны с рекомендациями, установленными ТКП 432.</a:t>
            </a:r>
          </a:p>
          <a:p>
            <a:pPr lvl="1"/>
            <a:r>
              <a:rPr lang="ru-RU" altLang="ru-RU" sz="140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dirty="0" smtClean="0"/>
              <a:t>Основные изменения в разделе 8 «</a:t>
            </a:r>
            <a:r>
              <a:rPr lang="ru-RU" altLang="ru-RU" sz="2800" dirty="0"/>
              <a:t>Претензии, дефекты качества и отзывы продукции»</a:t>
            </a:r>
            <a:endParaRPr lang="ru-RU" altLang="ru-RU" sz="2800" dirty="0" smtClean="0"/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 fontAlgn="ctr"/>
            <a:r>
              <a:rPr lang="ru-RU" altLang="ru-RU" sz="2000" dirty="0" smtClean="0"/>
              <a:t>Практически полностью переработан раздел 8, который будет носить название «</a:t>
            </a:r>
            <a:r>
              <a:rPr lang="ru-RU" altLang="ru-RU" sz="2000" b="1" dirty="0" smtClean="0"/>
              <a:t>Претензии, дефекты качества и отзывы продукции</a:t>
            </a:r>
            <a:r>
              <a:rPr lang="ru-RU" altLang="ru-RU" sz="2000" dirty="0" smtClean="0"/>
              <a:t>». </a:t>
            </a:r>
          </a:p>
          <a:p>
            <a:pPr algn="just" fontAlgn="ctr"/>
            <a:r>
              <a:rPr lang="ru-RU" altLang="ru-RU" sz="2000" dirty="0" smtClean="0"/>
              <a:t>Работа </a:t>
            </a:r>
            <a:r>
              <a:rPr lang="ru-RU" altLang="ru-RU" sz="2000" u="sng" dirty="0" smtClean="0"/>
              <a:t>с рекламациями и работа с несоответствиями </a:t>
            </a:r>
            <a:r>
              <a:rPr lang="ru-RU" altLang="ru-RU" sz="2000" dirty="0" smtClean="0"/>
              <a:t>продукции по качеству объединены в одну процедуру. </a:t>
            </a:r>
          </a:p>
          <a:p>
            <a:pPr algn="just" fontAlgn="ctr"/>
            <a:r>
              <a:rPr lang="ru-RU" altLang="ru-RU" sz="2000" dirty="0" smtClean="0"/>
              <a:t>Внесены значительные изменения, отражающие необходимость применения принципов </a:t>
            </a:r>
            <a:r>
              <a:rPr lang="ru-RU" altLang="ru-RU" sz="2000" u="sng" dirty="0" smtClean="0"/>
              <a:t>управления рисками для качества при расследовании</a:t>
            </a:r>
            <a:r>
              <a:rPr lang="ru-RU" altLang="ru-RU" sz="2000" dirty="0" smtClean="0"/>
              <a:t> дефектов качества или рекламаций и принятии решений в отношении отзыва продукции или других действий по снижению рисков. </a:t>
            </a:r>
          </a:p>
          <a:p>
            <a:pPr algn="just" fontAlgn="ctr"/>
            <a:r>
              <a:rPr lang="ru-RU" altLang="ru-RU" sz="1800" dirty="0" smtClean="0"/>
              <a:t>Они подчеркивают необходимость тщательного расследования случаев дефектов качества или рекламаций и принятия соответствующих предупреждающих мер для защиты от повторения проблем, а также уточняют обязанности в отношении отчетности по дефектам качества перед компетентными органами.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dirty="0" smtClean="0"/>
              <a:t>Основные изменения в разделе </a:t>
            </a:r>
            <a:r>
              <a:rPr lang="ru-RU" altLang="ru-RU" sz="2800" dirty="0"/>
              <a:t>8 «Претензии, дефекты качества и отзывы продукции»</a:t>
            </a:r>
            <a:endParaRPr lang="ru-RU" altLang="ru-RU" sz="2800" dirty="0" smtClean="0"/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 fontAlgn="ctr"/>
            <a:r>
              <a:rPr lang="ru-RU" altLang="ru-RU" sz="2000" smtClean="0"/>
              <a:t>Уделено внимание специфическим аспектам отзыва </a:t>
            </a:r>
            <a:r>
              <a:rPr lang="ru-RU" altLang="ru-RU" sz="2000" u="sng" smtClean="0"/>
              <a:t>исследуемых</a:t>
            </a:r>
            <a:r>
              <a:rPr lang="ru-RU" altLang="ru-RU" sz="2000" smtClean="0"/>
              <a:t> лекарственных средств. </a:t>
            </a:r>
          </a:p>
          <a:p>
            <a:pPr algn="just" fontAlgn="ctr"/>
            <a:r>
              <a:rPr lang="ru-RU" altLang="ru-RU" sz="2000" smtClean="0"/>
              <a:t>В качестве возможной меры по оценке эффективности процедуры отзыва рекомендовано выполнение </a:t>
            </a:r>
            <a:r>
              <a:rPr lang="ru-RU" altLang="ru-RU" sz="2000" u="sng" smtClean="0"/>
              <a:t>имитации действий по отзыву</a:t>
            </a:r>
            <a:r>
              <a:rPr lang="ru-RU" altLang="ru-RU" sz="2000" smtClean="0"/>
              <a:t>.</a:t>
            </a:r>
            <a:r>
              <a:rPr lang="ru-RU" altLang="ru-RU" sz="2000" b="1" smtClean="0"/>
              <a:t> </a:t>
            </a:r>
          </a:p>
          <a:p>
            <a:pPr algn="just" fontAlgn="ctr"/>
            <a:endParaRPr lang="ru-RU" altLang="ru-RU" sz="2000" b="1" smtClean="0"/>
          </a:p>
          <a:p>
            <a:pPr algn="just" fontAlgn="ctr"/>
            <a:endParaRPr lang="ru-RU" altLang="ru-RU" sz="2000" b="1" smtClean="0"/>
          </a:p>
          <a:p>
            <a:pPr algn="just" fontAlgn="ctr"/>
            <a:r>
              <a:rPr lang="ru-RU" altLang="ru-RU" sz="2000" smtClean="0"/>
              <a:t>В новую редакцию </a:t>
            </a:r>
            <a:r>
              <a:rPr lang="ru-RU" altLang="ru-RU" sz="2000" u="sng" smtClean="0">
                <a:solidFill>
                  <a:srgbClr val="C00000"/>
                </a:solidFill>
              </a:rPr>
              <a:t>не вошли </a:t>
            </a:r>
            <a:r>
              <a:rPr lang="ru-RU" altLang="ru-RU" sz="2000" smtClean="0"/>
              <a:t>такие очевидные положения предыдущей версии, как необходимость участия в расследовании рекламаций лица, ответственного за контроль качества, и  включения истории всех принятых решений и мер по дефекту качества в досье на серию.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15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392513"/>
          </a:xfrm>
        </p:spPr>
        <p:txBody>
          <a:bodyPr/>
          <a:lstStyle/>
          <a:p>
            <a:pPr algn="just"/>
            <a:r>
              <a:rPr lang="ru-RU" altLang="ru-RU" sz="2000" dirty="0" smtClean="0"/>
              <a:t>Применение управления рисками для качества и управления знаниями требуется на всех стадиях жизненного цикла </a:t>
            </a:r>
            <a:r>
              <a:rPr lang="ru-RU" altLang="ru-RU" sz="2000" dirty="0" err="1" smtClean="0"/>
              <a:t>валидации</a:t>
            </a:r>
            <a:r>
              <a:rPr lang="ru-RU" altLang="ru-RU" sz="2000" dirty="0" smtClean="0"/>
              <a:t>. </a:t>
            </a:r>
          </a:p>
          <a:p>
            <a:pPr algn="just"/>
            <a:r>
              <a:rPr lang="ru-RU" altLang="ru-RU" sz="2000" dirty="0" smtClean="0"/>
              <a:t>Установлена связь между разработкой продукта и процесса, а также между </a:t>
            </a:r>
            <a:r>
              <a:rPr lang="ru-RU" altLang="ru-RU" sz="2000" dirty="0" err="1" smtClean="0"/>
              <a:t>валидацией</a:t>
            </a:r>
            <a:r>
              <a:rPr lang="ru-RU" altLang="ru-RU" sz="2000" dirty="0" smtClean="0"/>
              <a:t> до и после регистрации ЛС. Введены такие понятия, как качество через дизайн, стратегия контроля, контролируемое состояние, пространство разработки.</a:t>
            </a:r>
          </a:p>
          <a:p>
            <a:pPr algn="just"/>
            <a:r>
              <a:rPr lang="ru-RU" altLang="ru-RU" sz="2000" b="1" dirty="0" smtClean="0"/>
              <a:t>Исключен </a:t>
            </a:r>
            <a:r>
              <a:rPr lang="ru-RU" altLang="ru-RU" sz="2000" dirty="0" smtClean="0"/>
              <a:t>раздел по квалификации уже используемых помещений, систем и оборудования.</a:t>
            </a:r>
          </a:p>
          <a:p>
            <a:pPr algn="just"/>
            <a:r>
              <a:rPr lang="ru-RU" altLang="ru-RU" sz="2000" dirty="0" smtClean="0"/>
              <a:t>Стадии квалификации дополнены разработкой спецификации требований пользователя </a:t>
            </a:r>
            <a:r>
              <a:rPr lang="en-US" altLang="ru-RU" sz="2000" dirty="0" smtClean="0"/>
              <a:t>(URS</a:t>
            </a:r>
            <a:r>
              <a:rPr lang="ru-RU" altLang="ru-RU" sz="2000" dirty="0" smtClean="0"/>
              <a:t>), приемочными испытаниями у поставщика </a:t>
            </a:r>
            <a:r>
              <a:rPr lang="en-US" altLang="ru-RU" sz="2000" dirty="0" smtClean="0"/>
              <a:t>(FAT</a:t>
            </a:r>
            <a:r>
              <a:rPr lang="ru-RU" altLang="ru-RU" sz="2000" dirty="0" smtClean="0"/>
              <a:t>) и по месту установки оборудования (</a:t>
            </a:r>
            <a:r>
              <a:rPr lang="en-US" altLang="ru-RU" sz="2000" dirty="0" smtClean="0"/>
              <a:t>SAT</a:t>
            </a:r>
            <a:r>
              <a:rPr lang="ru-RU" altLang="ru-RU" sz="20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15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smtClean="0"/>
              <a:t>Допускается </a:t>
            </a:r>
            <a:r>
              <a:rPr lang="ru-RU" altLang="ru-RU" sz="2000" b="1" smtClean="0"/>
              <a:t>совмещение</a:t>
            </a:r>
            <a:r>
              <a:rPr lang="ru-RU" altLang="ru-RU" sz="2000" smtClean="0"/>
              <a:t> квалификации монтажа с квалификацией функционирования, а также квалификации эксплуатации с валидацией процесса.</a:t>
            </a:r>
          </a:p>
          <a:p>
            <a:pPr algn="just"/>
            <a:r>
              <a:rPr lang="ru-RU" altLang="ru-RU" sz="2000" smtClean="0"/>
              <a:t>Допускается возможность </a:t>
            </a:r>
            <a:r>
              <a:rPr lang="ru-RU" altLang="ru-RU" sz="2000" b="1" smtClean="0"/>
              <a:t>условного одобрения </a:t>
            </a:r>
            <a:r>
              <a:rPr lang="ru-RU" altLang="ru-RU" sz="2000" smtClean="0"/>
              <a:t>для перехода к следующей стадии квалификации в случае отдельных несоответствий критериям приемлемости.</a:t>
            </a:r>
          </a:p>
          <a:p>
            <a:pPr algn="just"/>
            <a:r>
              <a:rPr lang="ru-RU" altLang="ru-RU" sz="2000" smtClean="0"/>
              <a:t>Для продуктов, разработанных с использованием подхода «качество через дизайн», вместо традиционного подхода к валидации допускается использовать </a:t>
            </a:r>
            <a:r>
              <a:rPr lang="ru-RU" altLang="ru-RU" sz="2000" b="1" smtClean="0"/>
              <a:t>подход непрерывной верификации процесса</a:t>
            </a:r>
            <a:r>
              <a:rPr lang="ru-RU" altLang="ru-RU" sz="2000" smtClean="0"/>
              <a:t>. </a:t>
            </a:r>
          </a:p>
          <a:p>
            <a:pPr algn="just"/>
            <a:r>
              <a:rPr lang="ru-RU" altLang="ru-RU" sz="2000" smtClean="0"/>
              <a:t>В качестве альтернативы ревалидации предложена </a:t>
            </a:r>
            <a:r>
              <a:rPr lang="ru-RU" altLang="ru-RU" sz="2000" b="1" smtClean="0"/>
              <a:t>продолжающаяся верификация процесса </a:t>
            </a:r>
            <a:r>
              <a:rPr lang="ru-RU" altLang="ru-RU" sz="2000" smtClean="0"/>
              <a:t>в течение жизненного цикла.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15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smtClean="0"/>
              <a:t>Ретроспективная валидация больше не считается приемлемой. </a:t>
            </a:r>
          </a:p>
          <a:p>
            <a:pPr algn="just"/>
            <a:r>
              <a:rPr lang="ru-RU" altLang="ru-RU" sz="2000" b="1" smtClean="0"/>
              <a:t>Существенно ограничена возможность применения сопутствующей валидации</a:t>
            </a:r>
            <a:r>
              <a:rPr lang="ru-RU" altLang="ru-RU" sz="2000" smtClean="0"/>
              <a:t>.</a:t>
            </a:r>
          </a:p>
          <a:p>
            <a:pPr algn="just"/>
            <a:r>
              <a:rPr lang="ru-RU" altLang="ru-RU" sz="2000" smtClean="0"/>
              <a:t>Определены </a:t>
            </a:r>
            <a:r>
              <a:rPr lang="ru-RU" altLang="ru-RU" sz="2000" b="1" smtClean="0"/>
              <a:t>условия возможного сокращения </a:t>
            </a:r>
            <a:r>
              <a:rPr lang="ru-RU" altLang="ru-RU" sz="2000" smtClean="0"/>
              <a:t>валидационных испытаний </a:t>
            </a:r>
            <a:r>
              <a:rPr lang="ru-RU" altLang="ru-RU" sz="2000" b="1" smtClean="0"/>
              <a:t>при переносе </a:t>
            </a:r>
            <a:r>
              <a:rPr lang="ru-RU" altLang="ru-RU" sz="2000" smtClean="0"/>
              <a:t>уже используемых технологий на другой участок.</a:t>
            </a:r>
          </a:p>
          <a:p>
            <a:pPr algn="just"/>
            <a:r>
              <a:rPr lang="ru-RU" altLang="ru-RU" sz="2000" smtClean="0"/>
              <a:t>Введены </a:t>
            </a:r>
            <a:r>
              <a:rPr lang="ru-RU" altLang="ru-RU" sz="2000" b="1" smtClean="0"/>
              <a:t>новые разделы</a:t>
            </a:r>
            <a:r>
              <a:rPr lang="ru-RU" altLang="ru-RU" sz="2000" smtClean="0"/>
              <a:t>: «Верификация транспортирования», «Валидация упаковки», «Квалификация вспомогательных систем», «Валидация методов испытаний».</a:t>
            </a:r>
          </a:p>
          <a:p>
            <a:pPr algn="just"/>
            <a:r>
              <a:rPr lang="ru-RU" altLang="ru-RU" sz="2000" smtClean="0"/>
              <a:t>Детализированы требования к контролю изменений, влияющих на статус валидации.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15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b="1" dirty="0" smtClean="0"/>
              <a:t>Существенно изменены подходы к </a:t>
            </a:r>
            <a:r>
              <a:rPr lang="ru-RU" altLang="ru-RU" sz="2000" b="1" dirty="0" err="1" smtClean="0"/>
              <a:t>валидации</a:t>
            </a:r>
            <a:r>
              <a:rPr lang="ru-RU" altLang="ru-RU" sz="2000" b="1" dirty="0" smtClean="0"/>
              <a:t> очистки.</a:t>
            </a:r>
          </a:p>
          <a:p>
            <a:pPr algn="just"/>
            <a:r>
              <a:rPr lang="ru-RU" altLang="ru-RU" sz="2000" b="1" dirty="0" smtClean="0"/>
              <a:t>Визуальный контроль не может быть единственным критерием приемлемости.</a:t>
            </a:r>
          </a:p>
          <a:p>
            <a:pPr algn="just"/>
            <a:r>
              <a:rPr lang="ru-RU" altLang="ru-RU" sz="2000" dirty="0" smtClean="0"/>
              <a:t>В качестве способа определения пределов допустимого переноса </a:t>
            </a:r>
            <a:r>
              <a:rPr lang="ru-RU" altLang="ru-RU" sz="2000" b="1" dirty="0" smtClean="0"/>
              <a:t>допускается только токсикологическая оценка</a:t>
            </a:r>
            <a:r>
              <a:rPr lang="ru-RU" altLang="ru-RU" sz="2000" dirty="0" smtClean="0"/>
              <a:t>. В то же время допускается не проводить токсикологическую оценку в случае разрушения продукта в процессе очистки до фармакологически неактивного состояния.</a:t>
            </a:r>
          </a:p>
          <a:p>
            <a:pPr algn="just"/>
            <a:r>
              <a:rPr lang="ru-RU" altLang="ru-RU" sz="2000" dirty="0" smtClean="0"/>
              <a:t>В некоторых случаях допускается возможность вместо испытания остаточных количеств конкретного продукта, выбрать другие показатели, например, общий органический углерод и удельная электропроводность.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dirty="0" smtClean="0"/>
              <a:t>Изменения в </a:t>
            </a:r>
            <a:r>
              <a:rPr lang="ru-RU" altLang="ru-RU" sz="2800" b="1" dirty="0" smtClean="0"/>
              <a:t>Приложении 16 </a:t>
            </a:r>
            <a:r>
              <a:rPr lang="en-US" altLang="ru-RU" sz="2800" b="1" dirty="0" smtClean="0"/>
              <a:t>GMP EC</a:t>
            </a:r>
            <a:r>
              <a:rPr lang="ru-RU" altLang="ru-RU" sz="2800" b="1" dirty="0" smtClean="0"/>
              <a:t> </a:t>
            </a:r>
          </a:p>
        </p:txBody>
      </p:sp>
      <p:sp>
        <p:nvSpPr>
          <p:cNvPr id="56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0768"/>
            <a:ext cx="7921625" cy="5112568"/>
          </a:xfrm>
        </p:spPr>
        <p:txBody>
          <a:bodyPr/>
          <a:lstStyle/>
          <a:p>
            <a:r>
              <a:rPr lang="ru-RU" altLang="ru-RU" sz="2000" dirty="0" smtClean="0"/>
              <a:t>12 октября 2015 года в </a:t>
            </a:r>
            <a:r>
              <a:rPr lang="en-US" altLang="ru-RU" sz="2000" dirty="0" smtClean="0"/>
              <a:t>EC </a:t>
            </a:r>
            <a:r>
              <a:rPr lang="ru-RU" altLang="ru-RU" sz="2000" dirty="0" smtClean="0"/>
              <a:t>была принята новая версия Приложения 16 к Правилам </a:t>
            </a:r>
            <a:r>
              <a:rPr lang="en-US" altLang="ru-RU" sz="2000" dirty="0"/>
              <a:t>GMP</a:t>
            </a:r>
            <a:r>
              <a:rPr lang="ru-RU" altLang="ru-RU" sz="2000" dirty="0" smtClean="0"/>
              <a:t>: Сертификация Уполномоченным лицом и выпуск серии </a:t>
            </a:r>
            <a:r>
              <a:rPr lang="ru-RU" altLang="ru-RU" sz="2000" i="1" dirty="0" smtClean="0"/>
              <a:t>(</a:t>
            </a:r>
            <a:r>
              <a:rPr lang="en-US" altLang="ru-RU" sz="2000" i="1" dirty="0" smtClean="0"/>
              <a:t>Certification by a Qualified Person and Batch Release</a:t>
            </a:r>
            <a:r>
              <a:rPr lang="ru-RU" altLang="ru-RU" sz="2000" i="1" dirty="0" smtClean="0"/>
              <a:t>)</a:t>
            </a:r>
            <a:r>
              <a:rPr lang="ru-RU" altLang="ru-RU" sz="2000" dirty="0" smtClean="0"/>
              <a:t>. </a:t>
            </a:r>
          </a:p>
          <a:p>
            <a:r>
              <a:rPr lang="ru-RU" altLang="ru-RU" sz="2000" dirty="0" smtClean="0"/>
              <a:t>Обсуждение проекта новой версии длилось несколько лет, и его принятие стало заключительным этапом в серии изменений Правил GMP EC, осуществляемых с 2012 года в связи с внедрением новых подходов </a:t>
            </a:r>
            <a:r>
              <a:rPr lang="en-US" altLang="ru-RU" sz="2000" dirty="0" smtClean="0"/>
              <a:t>ICH</a:t>
            </a:r>
            <a:r>
              <a:rPr lang="ru-RU" altLang="ru-RU" sz="2000" dirty="0" smtClean="0"/>
              <a:t> к обеспечению качества, эффективности и безопасности</a:t>
            </a:r>
            <a:r>
              <a:rPr lang="ru-RU" altLang="ru-RU" sz="2000" dirty="0"/>
              <a:t> </a:t>
            </a:r>
            <a:r>
              <a:rPr lang="ru-RU" altLang="ru-RU" sz="2000" dirty="0" smtClean="0"/>
              <a:t>на протяжении жизненного цикла лекарственного средства.</a:t>
            </a:r>
            <a:endParaRPr lang="en-US" altLang="ru-RU" sz="2000" dirty="0" smtClean="0"/>
          </a:p>
          <a:p>
            <a:r>
              <a:rPr lang="ru-RU" altLang="ru-RU" sz="2000" dirty="0"/>
              <a:t>В целом новая версия Приложения 16 более логична по структуре и содержанию и направлена на практическую реализацию основных функций Уполномоченного лица.</a:t>
            </a:r>
          </a:p>
          <a:p>
            <a:r>
              <a:rPr lang="ru-RU" altLang="ru-RU" sz="2000" dirty="0"/>
              <a:t>Новая версия Приложения 16 вступила в действие в ЕС с 15 апреля 2016 года </a:t>
            </a:r>
            <a:endParaRPr lang="ru-RU" alt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Порядок формирования и ведения единого реестра зарегистрированных лекарственных средств Евразийского экономического союза и информационных баз данных в сфере обращения лекарственных средств.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Правила проведения исследований биоэквивалентности лекарственных препаратов в Евразийском экономическом союзе.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Порядок взаимодействия государств-членов Евразийского экономического союза по выявлению фальсифицированных, контрафактных и (или) недоброкачественных лекарственных средств.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15.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Правила надлежащей практики фармаконадзора Евразийского экономического союза.</a:t>
            </a:r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Решениями Совета ЕЭК от 03.11.2016 № 73-91 утверждены: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16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7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dirty="0" smtClean="0"/>
              <a:t>Приложение 16 пересмотрено в связи с необходимостью отразить глобализацию цепочек фармацевтических поставок, в частности, для предотвращения поступления фальсифицированных лекарственных средств в легальные цепочки поставок. </a:t>
            </a:r>
          </a:p>
          <a:p>
            <a:r>
              <a:rPr lang="ru-RU" altLang="ru-RU" sz="2000" dirty="0" smtClean="0"/>
              <a:t>В новую версию также имплементированы подходы </a:t>
            </a:r>
            <a:r>
              <a:rPr lang="en-US" altLang="ru-RU" sz="2000" dirty="0" smtClean="0"/>
              <a:t>ICH Q</a:t>
            </a:r>
            <a:r>
              <a:rPr lang="ru-RU" altLang="ru-RU" sz="2000" dirty="0" smtClean="0"/>
              <a:t>8, </a:t>
            </a:r>
            <a:r>
              <a:rPr lang="en-US" altLang="ru-RU" sz="2000" dirty="0" smtClean="0"/>
              <a:t>Q</a:t>
            </a:r>
            <a:r>
              <a:rPr lang="ru-RU" altLang="ru-RU" sz="2000" dirty="0" smtClean="0"/>
              <a:t>9 и </a:t>
            </a:r>
            <a:r>
              <a:rPr lang="en-US" altLang="ru-RU" sz="2000" dirty="0" smtClean="0"/>
              <a:t>Q</a:t>
            </a:r>
            <a:r>
              <a:rPr lang="ru-RU" altLang="ru-RU" sz="2000" dirty="0" smtClean="0"/>
              <a:t>10 в части внедрения фармацевтических систем качества, новых стратегий контроля качества и управления рисками для качества.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16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83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dirty="0" smtClean="0"/>
              <a:t>В новой версии пошагово описан процесс выпуска серии от проверки условий производства и испытаний до передачи серии готовой продукции на товарный склад и/или отгрузки на экспорт. </a:t>
            </a:r>
          </a:p>
          <a:p>
            <a:r>
              <a:rPr lang="ru-RU" altLang="ru-RU" sz="2000" dirty="0" smtClean="0"/>
              <a:t>Детализирован порядок сертификации серий импортируемой готовой продукции, в том числе, полученной из одной серии </a:t>
            </a:r>
            <a:r>
              <a:rPr lang="ru-RU" altLang="ru-RU" sz="2000" dirty="0" err="1" smtClean="0"/>
              <a:t>нерасфасованной</a:t>
            </a:r>
            <a:r>
              <a:rPr lang="ru-RU" altLang="ru-RU" sz="2000" dirty="0" smtClean="0"/>
              <a:t> продукции. </a:t>
            </a:r>
          </a:p>
          <a:p>
            <a:r>
              <a:rPr lang="ru-RU" altLang="ru-RU" sz="2000" dirty="0" smtClean="0"/>
              <a:t>Уделено внимание образцам, отбираемым в третьих странах, включая вопросы доверия к отбору таких образцов, гарантии репрезентативности для серии, а также условия их хранения и транспортировки, с учетом подхода управления рисками для качества.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16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124744"/>
            <a:ext cx="7921625" cy="4824536"/>
          </a:xfrm>
        </p:spPr>
        <p:txBody>
          <a:bodyPr/>
          <a:lstStyle/>
          <a:p>
            <a:r>
              <a:rPr lang="ru-RU" altLang="ru-RU" sz="2000" dirty="0" smtClean="0"/>
              <a:t>Учтены изменения в разделах 5 и 8 Правил </a:t>
            </a:r>
            <a:r>
              <a:rPr lang="en-US" altLang="ru-RU" sz="2000" dirty="0" smtClean="0"/>
              <a:t>GMP</a:t>
            </a:r>
            <a:r>
              <a:rPr lang="ru-RU" altLang="ru-RU" sz="2000" dirty="0" smtClean="0"/>
              <a:t> ЕС. Расширен перечень гарантий, которые должно давать Уполномоченное лицо при сертификации, в частности, это касается подтверждения легальности цепочек поставок активной фармацевтической субстанции и лекарственного средства, наличия у поставщиков систем менеджмента качества, соблюдения правил </a:t>
            </a:r>
            <a:r>
              <a:rPr lang="en-US" altLang="ru-RU" sz="2000" dirty="0" smtClean="0"/>
              <a:t>G</a:t>
            </a:r>
            <a:r>
              <a:rPr lang="ru-RU" altLang="ru-RU" sz="2000" dirty="0" smtClean="0"/>
              <a:t>DP для активных фармацевтических субстанций и вспомогательных веществ, наличия соглашений по распределению и поставкам, учета любых тенденций в процессе и качестве продукции и дефектов качества.</a:t>
            </a:r>
          </a:p>
          <a:p>
            <a:r>
              <a:rPr lang="ru-RU" altLang="ru-RU" sz="2000" dirty="0" smtClean="0"/>
              <a:t>Детально описаны подходы, на основании </a:t>
            </a:r>
            <a:r>
              <a:rPr lang="ru-RU" altLang="ru-RU" sz="2000" dirty="0"/>
              <a:t>которых </a:t>
            </a:r>
            <a:r>
              <a:rPr lang="ru-RU" altLang="ru-RU" sz="2000" dirty="0" smtClean="0"/>
              <a:t>Уполномоченное лицо может опираться при оценке соответствия требованиям GMP на мнение третьих  сторон, в частности, аудитов.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Изменения в Приложении 16 </a:t>
            </a:r>
            <a:r>
              <a:rPr lang="en-US" altLang="ru-RU" sz="2800" smtClean="0"/>
              <a:t>GMP EC</a:t>
            </a:r>
            <a:r>
              <a:rPr lang="ru-RU" altLang="ru-RU" sz="2800" smtClean="0"/>
              <a:t> </a:t>
            </a:r>
          </a:p>
        </p:txBody>
      </p:sp>
      <p:sp>
        <p:nvSpPr>
          <p:cNvPr id="604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556792"/>
            <a:ext cx="7921625" cy="4608512"/>
          </a:xfrm>
        </p:spPr>
        <p:txBody>
          <a:bodyPr/>
          <a:lstStyle/>
          <a:p>
            <a:r>
              <a:rPr lang="ru-RU" altLang="ru-RU" sz="2000" dirty="0" smtClean="0"/>
              <a:t>Допускается сертификация серии в случае неожиданных отклонений производственного процесса и/или аналитических методов от условий, указанных в регистрационном досье, и/или правил </a:t>
            </a:r>
            <a:r>
              <a:rPr lang="en-US" altLang="ru-RU" sz="2000" dirty="0" smtClean="0"/>
              <a:t>GMP</a:t>
            </a:r>
            <a:r>
              <a:rPr lang="ru-RU" altLang="ru-RU" sz="2000" dirty="0" smtClean="0"/>
              <a:t>. Установлен принцип оценки влияния отклонений на оценку в соответствии с подходом управления рисками для качества.</a:t>
            </a:r>
          </a:p>
          <a:p>
            <a:r>
              <a:rPr lang="ru-RU" altLang="ru-RU" sz="2000" dirty="0" smtClean="0"/>
              <a:t>Определены требования к записям о сертификации серии и сроку их хранения. Установлены требования к содержанию подтверждения Уполномоченным лицом отдельных стадий производства и требования к содержанию сертификата серии для готовых лекарственных средств.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ru-RU" altLang="ru-RU" sz="2800" dirty="0" smtClean="0"/>
              <a:t>Система качества </a:t>
            </a:r>
            <a:br>
              <a:rPr lang="ru-RU" altLang="ru-RU" sz="2800" dirty="0" smtClean="0"/>
            </a:br>
            <a:r>
              <a:rPr lang="ru-RU" altLang="ru-RU" sz="2800" dirty="0" smtClean="0"/>
              <a:t>фармацевтических инспекторатов  </a:t>
            </a:r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895850"/>
          </a:xfrm>
        </p:spPr>
        <p:txBody>
          <a:bodyPr/>
          <a:lstStyle/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/>
              <a:t>УТВЕРЖДЕНЫ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/>
              <a:t>Решением Совета Евразийской </a:t>
            </a:r>
            <a:endParaRPr lang="ru-RU" sz="1800" dirty="0" smtClean="0"/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 smtClean="0"/>
              <a:t>экономической </a:t>
            </a:r>
            <a:r>
              <a:rPr lang="ru-RU" sz="1800" dirty="0"/>
              <a:t>комиссии </a:t>
            </a:r>
            <a:endParaRPr lang="ru-RU" sz="1800" dirty="0" smtClean="0"/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 smtClean="0"/>
              <a:t>от </a:t>
            </a:r>
            <a:r>
              <a:rPr lang="ru-RU" sz="1800" dirty="0"/>
              <a:t>3 ноября 2016 г. № 82</a:t>
            </a:r>
            <a:endParaRPr lang="ru-RU" sz="20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ru-RU" sz="20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sz="1800" b="1" dirty="0" smtClean="0"/>
              <a:t>ОБЩИЕ </a:t>
            </a:r>
            <a:r>
              <a:rPr lang="ru-RU" sz="1800" b="1" dirty="0"/>
              <a:t>ТРЕБОВАНИЯ </a:t>
            </a:r>
            <a:endParaRPr lang="ru-RU" sz="1800" b="1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sz="1800" b="1" dirty="0" smtClean="0"/>
              <a:t>к </a:t>
            </a:r>
            <a:r>
              <a:rPr lang="ru-RU" sz="1800" b="1" dirty="0"/>
              <a:t>системе качества фармацевтических инспекторатов государств - членов Евразийского экономического союза</a:t>
            </a:r>
            <a:endParaRPr lang="ru-RU" sz="1800" dirty="0"/>
          </a:p>
          <a:p>
            <a:pPr>
              <a:defRPr/>
            </a:pPr>
            <a:r>
              <a:rPr lang="ru-RU" sz="2000" dirty="0"/>
              <a:t> </a:t>
            </a:r>
            <a:r>
              <a:rPr lang="ru-RU" sz="1600" dirty="0"/>
              <a:t>1.	Настоящие Общие требования устанавливают </a:t>
            </a:r>
            <a:r>
              <a:rPr lang="ru-RU" sz="1600" b="1" dirty="0"/>
              <a:t>единый подход к разработке и внедрению системы качества </a:t>
            </a:r>
            <a:r>
              <a:rPr lang="ru-RU" sz="1600" dirty="0"/>
              <a:t>в деятельность фармацевтических инспекторатов государств - членов Евразийского экономического союза (далее соответственно - государства-члены, Союз) при выполнении фармацевтических инспекций.</a:t>
            </a:r>
          </a:p>
          <a:p>
            <a:pPr>
              <a:defRPr/>
            </a:pPr>
            <a:r>
              <a:rPr lang="ru-RU" sz="1600" dirty="0"/>
              <a:t>Настоящие Общие требования определяют политику в области качества фармацевтических инспекторатов, а также </a:t>
            </a:r>
            <a:r>
              <a:rPr lang="ru-RU" sz="1600" b="1" dirty="0"/>
              <a:t>процедуры и порядок планирования, организации и проведения фармацевтических инспекций</a:t>
            </a:r>
            <a:r>
              <a:rPr lang="ru-RU" sz="1600" dirty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Общие требования разработаны с учетом</a:t>
            </a:r>
          </a:p>
        </p:txBody>
      </p:sp>
      <p:sp>
        <p:nvSpPr>
          <p:cNvPr id="634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lvl="1"/>
            <a:r>
              <a:rPr lang="en-US" altLang="ru-RU" sz="2000" smtClean="0"/>
              <a:t>PI </a:t>
            </a:r>
            <a:r>
              <a:rPr lang="ru-RU" altLang="ru-RU" sz="2000" smtClean="0"/>
              <a:t>002-3 </a:t>
            </a:r>
            <a:r>
              <a:rPr lang="en-US" altLang="ru-RU" sz="2000" smtClean="0"/>
              <a:t>Recommendation on Quality System Requirements for Pharmaceutical Inspectorates</a:t>
            </a:r>
            <a:r>
              <a:rPr lang="ru-RU" altLang="ru-RU" sz="2000" smtClean="0"/>
              <a:t> (</a:t>
            </a:r>
            <a:r>
              <a:rPr lang="en-US" altLang="ru-RU" sz="2000" smtClean="0"/>
              <a:t>PIC</a:t>
            </a:r>
            <a:r>
              <a:rPr lang="ru-RU" altLang="ru-RU" sz="2000" smtClean="0"/>
              <a:t>/</a:t>
            </a:r>
            <a:r>
              <a:rPr lang="en-US" altLang="ru-RU" sz="2000" smtClean="0"/>
              <a:t>S</a:t>
            </a:r>
            <a:r>
              <a:rPr lang="ru-RU" altLang="ru-RU" sz="2000" smtClean="0"/>
              <a:t>) </a:t>
            </a:r>
            <a:br>
              <a:rPr lang="ru-RU" altLang="ru-RU" sz="2000" smtClean="0"/>
            </a:br>
            <a:endParaRPr lang="ru-RU" altLang="ru-RU" sz="2000" smtClean="0"/>
          </a:p>
          <a:p>
            <a:pPr lvl="1"/>
            <a:r>
              <a:rPr lang="ru-RU" altLang="ru-RU" sz="2000" smtClean="0"/>
              <a:t>ГОСТ </a:t>
            </a:r>
            <a:r>
              <a:rPr lang="en-US" altLang="ru-RU" sz="2000" smtClean="0"/>
              <a:t>ISO </a:t>
            </a:r>
            <a:r>
              <a:rPr lang="ru-RU" altLang="ru-RU" sz="2000" smtClean="0"/>
              <a:t>19011-2013 Руководящие указания по аудиту систем менеджмента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Термины</a:t>
            </a:r>
          </a:p>
        </p:txBody>
      </p:sp>
      <p:sp>
        <p:nvSpPr>
          <p:cNvPr id="645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1800" b="1" smtClean="0"/>
              <a:t>фармацевтическая инспекция - </a:t>
            </a:r>
            <a:r>
              <a:rPr lang="ru-RU" altLang="ru-RU" sz="1800" smtClean="0"/>
              <a:t>оценка субъектов обращения лекарственных средств, в том числе организаций здравоохранения, с целью установления соответствия фармацевтического производства и иной деятельности по обращению лекарственных средств актам, входящим в право Союза</a:t>
            </a:r>
          </a:p>
          <a:p>
            <a:endParaRPr lang="ru-RU" altLang="ru-RU" sz="1800" smtClean="0"/>
          </a:p>
          <a:p>
            <a:r>
              <a:rPr lang="ru-RU" altLang="ru-RU" sz="1800" b="1" smtClean="0"/>
              <a:t>фармацевтический инспектор - </a:t>
            </a:r>
            <a:r>
              <a:rPr lang="ru-RU" altLang="ru-RU" sz="1800" smtClean="0"/>
              <a:t>лицо, уполномоченное на проведение фармацевтической инспекции и включенное в реестр фармацевтических инспекторов Союза</a:t>
            </a:r>
          </a:p>
          <a:p>
            <a:endParaRPr lang="ru-RU" altLang="ru-RU" sz="1800" smtClean="0"/>
          </a:p>
          <a:p>
            <a:r>
              <a:rPr lang="ru-RU" altLang="ru-RU" sz="1800" b="1" smtClean="0"/>
              <a:t>фармацевтический инспекторат - </a:t>
            </a:r>
            <a:r>
              <a:rPr lang="ru-RU" altLang="ru-RU" sz="1800" smtClean="0"/>
              <a:t>структурное подразделение уполномоченного органа (уполномоченной организации) в сфере обращения лекарственных средств государства-члена, проводящее фармацевтические инспекции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Фармацевтические инспекции</a:t>
            </a:r>
          </a:p>
        </p:txBody>
      </p:sp>
      <p:sp>
        <p:nvSpPr>
          <p:cNvPr id="65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1800" smtClean="0"/>
              <a:t>3. Фармацевтические инспекции проводятся фармацевтическими инспекторатами </a:t>
            </a:r>
            <a:r>
              <a:rPr lang="ru-RU" altLang="ru-RU" sz="1800" u="sng" smtClean="0"/>
              <a:t>в соответствии с актами, входящими в право Союза, в сфере обращения лекарственных средств, а также законодательством государств-членов в данной области</a:t>
            </a:r>
            <a:r>
              <a:rPr lang="ru-RU" altLang="ru-RU" sz="1800" smtClean="0"/>
              <a:t>.</a:t>
            </a:r>
          </a:p>
          <a:p>
            <a:endParaRPr lang="ru-RU" altLang="ru-RU" sz="1800" smtClean="0"/>
          </a:p>
          <a:p>
            <a:r>
              <a:rPr lang="ru-RU" altLang="ru-RU" sz="1800" smtClean="0"/>
              <a:t>Основной целью функционирования системы качества фармацевтических инспекторатов является обеспечение единообразия, высокого уровня проведения фармацевтических инспекций и </a:t>
            </a:r>
            <a:r>
              <a:rPr lang="ru-RU" altLang="ru-RU" sz="1800" u="sng" smtClean="0"/>
              <a:t>взаимного признания результатов </a:t>
            </a:r>
            <a:r>
              <a:rPr lang="ru-RU" altLang="ru-RU" sz="1800" smtClean="0"/>
              <a:t>фармацевтических инспекций.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Фармацевтические инспекции</a:t>
            </a:r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1800" dirty="0" smtClean="0"/>
              <a:t>12.	Действия фармацевтических инспекторов, в том числе принимаемые ими решения, </a:t>
            </a:r>
            <a:r>
              <a:rPr lang="ru-RU" altLang="ru-RU" sz="1800" u="sng" dirty="0" smtClean="0"/>
              <a:t>не должны зависеть от коммерческих, финансовых или других интересов</a:t>
            </a:r>
            <a:r>
              <a:rPr lang="ru-RU" altLang="ru-RU" sz="1800" dirty="0" smtClean="0"/>
              <a:t>.</a:t>
            </a:r>
          </a:p>
          <a:p>
            <a:endParaRPr lang="ru-RU" altLang="ru-RU" sz="1800" dirty="0" smtClean="0"/>
          </a:p>
          <a:p>
            <a:r>
              <a:rPr lang="ru-RU" altLang="ru-RU" sz="1800" dirty="0" smtClean="0"/>
              <a:t>15. Фармацевтический инспекторат  (далее-ФИ) </a:t>
            </a:r>
            <a:r>
              <a:rPr lang="ru-RU" altLang="ru-RU" sz="1800" u="sng" dirty="0" smtClean="0"/>
              <a:t>не предоставляет консультационных услуг</a:t>
            </a:r>
            <a:r>
              <a:rPr lang="ru-RU" altLang="ru-RU" sz="1800" dirty="0" smtClean="0"/>
              <a:t> отдельным лицам или организациям, подлежащим инспектированию.</a:t>
            </a:r>
          </a:p>
          <a:p>
            <a:endParaRPr lang="ru-RU" altLang="ru-RU" sz="1800" dirty="0" smtClean="0"/>
          </a:p>
          <a:p>
            <a:r>
              <a:rPr lang="ru-RU" altLang="ru-RU" sz="1800" dirty="0" smtClean="0"/>
              <a:t>35. … Все записи и отчеты ФИ </a:t>
            </a:r>
            <a:r>
              <a:rPr lang="ru-RU" altLang="ru-RU" sz="1800" u="sng" dirty="0" smtClean="0"/>
              <a:t>не являются общедоступными</a:t>
            </a:r>
            <a:r>
              <a:rPr lang="ru-RU" altLang="ru-RU" sz="1800" dirty="0" smtClean="0"/>
              <a:t>. Допускается представление записей и отчетов фармацевтическим инспекторатам других государств-членов </a:t>
            </a:r>
            <a:r>
              <a:rPr lang="ru-RU" altLang="ru-RU" sz="1800" u="sng" dirty="0" smtClean="0"/>
              <a:t>при наличии соответствующих соглашений </a:t>
            </a:r>
            <a:r>
              <a:rPr lang="ru-RU" altLang="ru-RU" sz="1800" dirty="0" smtClean="0"/>
              <a:t>между фармацевтическими инспекторатами.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Подготовка фармацевтических инспекторов</a:t>
            </a:r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556792"/>
            <a:ext cx="7921625" cy="4464496"/>
          </a:xfrm>
        </p:spPr>
        <p:txBody>
          <a:bodyPr/>
          <a:lstStyle/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Фармацевтические инспекторы, принятые на работу, участвуют в качестве стажеров не менее, чем в 5 инспекциях. </a:t>
            </a:r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ru-RU" altLang="ru-RU" sz="1800" dirty="0" smtClean="0"/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Допуск фармацевтических инспекторов к самостоятельной деятельности осуществляет после проверки их знаний руководителем ФИ.</a:t>
            </a:r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ru-RU" altLang="ru-RU" sz="1800" dirty="0" smtClean="0"/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Дальнейшая подготовка (обучение) указанных фармацевтических инспекторов должна составлять не менее 10 дней участия в обучающих мероприятиях в год. </a:t>
            </a:r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endParaRPr lang="ru-RU" altLang="ru-RU" sz="1800" dirty="0" smtClean="0"/>
          </a:p>
          <a:p>
            <a:pPr>
              <a:buClr>
                <a:srgbClr val="0033CC"/>
              </a:buClr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Руководитель ФИ на регулярной основе проводит анализ профессиональной подготовки каждого </a:t>
            </a:r>
            <a:r>
              <a:rPr lang="ru-RU" altLang="ru-RU" sz="1800" dirty="0" err="1" smtClean="0"/>
              <a:t>фарминспектора</a:t>
            </a:r>
            <a:r>
              <a:rPr lang="ru-RU" altLang="ru-RU" sz="1800" dirty="0" smtClean="0"/>
              <a:t> и определяет потребности в его дальнейшей подготовке (обучении).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16.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Требования к инструкции по медицинскому применению лекарственных препаратов и общей характеристике лекарственных препаратов для медицинского применения.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17.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Правила проведения исследований биологических лекарственных средств 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18.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 Порядок формирования и ведения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реестра фармацевтических инспекторов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Евразийского экономического союза.</a:t>
            </a:r>
          </a:p>
          <a:p>
            <a:pPr marL="174625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</a:pPr>
            <a:r>
              <a:rPr lang="ru-RU" alt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19. </a:t>
            </a:r>
            <a:r>
              <a:rPr lang="ru-RU" alt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Порядок обеспечения проведения </a:t>
            </a:r>
            <a:r>
              <a:rPr lang="ru-RU" altLang="ru-RU" sz="2400" u="sng" smtClean="0">
                <a:latin typeface="Arial" panose="020B0604020202020204" pitchFamily="34" charset="0"/>
                <a:cs typeface="Arial" panose="020B0604020202020204" pitchFamily="34" charset="0"/>
              </a:rPr>
              <a:t>совместных фармацевтических инспекций.</a:t>
            </a:r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Решениями Совета ЕЭК от 03.11.2016 № 73-91 утверждены: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Фармацевтические инспекторы должны:</a:t>
            </a:r>
          </a:p>
        </p:txBody>
      </p:sp>
      <p:sp>
        <p:nvSpPr>
          <p:cNvPr id="68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320505"/>
          </a:xfrm>
        </p:spPr>
        <p:txBody>
          <a:bodyPr/>
          <a:lstStyle/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r>
              <a:rPr lang="ru-RU" altLang="ru-RU" sz="1800" dirty="0" smtClean="0"/>
              <a:t>знать акты, входящие в право Союза, регулирующие обращение ЛС, а также документы системы качества ФИ;</a:t>
            </a:r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endParaRPr lang="ru-RU" altLang="ru-RU" sz="1800" dirty="0" smtClean="0"/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r>
              <a:rPr lang="ru-RU" altLang="ru-RU" sz="1800" dirty="0" smtClean="0"/>
              <a:t>иметь соответствующую подготовку, знать и применять методы проведения </a:t>
            </a:r>
            <a:r>
              <a:rPr lang="ru-RU" altLang="ru-RU" sz="1800" dirty="0" err="1" smtClean="0"/>
              <a:t>фарминспекций</a:t>
            </a:r>
            <a:r>
              <a:rPr lang="ru-RU" altLang="ru-RU" sz="1800" dirty="0" smtClean="0"/>
              <a:t>;</a:t>
            </a:r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endParaRPr lang="ru-RU" altLang="ru-RU" sz="1800" dirty="0" smtClean="0"/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r>
              <a:rPr lang="ru-RU" altLang="ru-RU" sz="1800" dirty="0" smtClean="0"/>
              <a:t>выносить профессиональные заключения о соответствии инспектируемого субъекта актам, входящим в право Союза, в сфере обращения ЛС и уметь применять методы оценки риска;</a:t>
            </a:r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endParaRPr lang="ru-RU" altLang="ru-RU" sz="1800" dirty="0" smtClean="0"/>
          </a:p>
          <a:p>
            <a:pPr>
              <a:buClr>
                <a:srgbClr val="C00000"/>
              </a:buClr>
              <a:buSzPct val="122000"/>
              <a:buFont typeface="Wingdings" panose="05000000000000000000" pitchFamily="2" charset="2"/>
              <a:buChar char=""/>
            </a:pPr>
            <a:r>
              <a:rPr lang="ru-RU" altLang="ru-RU" sz="1800" dirty="0" smtClean="0"/>
              <a:t>обладать иными знаниями, необходимыми для проведения фармацевтических инспекций, в том числе знаниями в области компьютеризированных систем и информационных технологий.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Дополнительные ресурсы</a:t>
            </a:r>
          </a:p>
        </p:txBody>
      </p:sp>
      <p:sp>
        <p:nvSpPr>
          <p:cNvPr id="696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1800" dirty="0" smtClean="0"/>
              <a:t>66. ФИ имеет право привлекать сотрудников </a:t>
            </a:r>
            <a:r>
              <a:rPr lang="ru-RU" altLang="ru-RU" sz="1800" u="sng" dirty="0" smtClean="0"/>
              <a:t>аккредитованных лабораторий </a:t>
            </a:r>
            <a:r>
              <a:rPr lang="ru-RU" altLang="ru-RU" sz="1800" dirty="0" smtClean="0"/>
              <a:t>к отбору проб и испытаниям лекарственных средств при проведении фармацевтических инспекций.</a:t>
            </a:r>
          </a:p>
          <a:p>
            <a:endParaRPr lang="ru-RU" altLang="ru-RU" sz="1800" dirty="0" smtClean="0"/>
          </a:p>
          <a:p>
            <a:r>
              <a:rPr lang="ru-RU" altLang="ru-RU" sz="1800" dirty="0" smtClean="0"/>
              <a:t>67. ФИ имеет право привлекать к участию в фармацевтических инспекциях </a:t>
            </a:r>
            <a:r>
              <a:rPr lang="ru-RU" altLang="ru-RU" sz="1800" u="sng" dirty="0" smtClean="0"/>
              <a:t>независимых экспертов.</a:t>
            </a:r>
          </a:p>
          <a:p>
            <a:pPr marL="0" indent="0">
              <a:buNone/>
            </a:pPr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Представление информации</a:t>
            </a:r>
          </a:p>
        </p:txBody>
      </p:sp>
      <p:sp>
        <p:nvSpPr>
          <p:cNvPr id="70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340768"/>
            <a:ext cx="7921625" cy="4968552"/>
          </a:xfrm>
        </p:spPr>
        <p:txBody>
          <a:bodyPr/>
          <a:lstStyle/>
          <a:p>
            <a:r>
              <a:rPr lang="ru-RU" altLang="ru-RU" sz="2000" dirty="0" smtClean="0"/>
              <a:t>ФИ размещает на официальном сайте уполномоченного органа (организации) государства-члена ЕАЭС в сети «Интернет» следующие сведения:</a:t>
            </a:r>
          </a:p>
          <a:p>
            <a:endParaRPr lang="ru-RU" altLang="ru-RU" sz="20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r>
              <a:rPr lang="ru-RU" altLang="ru-RU" sz="1800" dirty="0" smtClean="0"/>
              <a:t>перечень процедур инспектирования субъектов обращения ЛС</a:t>
            </a:r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endParaRPr lang="ru-RU" altLang="ru-RU" sz="18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r>
              <a:rPr lang="ru-RU" altLang="ru-RU" sz="1800" dirty="0" smtClean="0"/>
              <a:t>план и сроки проведения фармацевтических инспекций</a:t>
            </a:r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endParaRPr lang="ru-RU" altLang="ru-RU" sz="18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r>
              <a:rPr lang="ru-RU" altLang="ru-RU" sz="1800" dirty="0" smtClean="0"/>
              <a:t>порядок принятия решений по результатам </a:t>
            </a:r>
            <a:r>
              <a:rPr lang="ru-RU" altLang="ru-RU" sz="1800" dirty="0" err="1" smtClean="0"/>
              <a:t>фарминспекций</a:t>
            </a:r>
            <a:endParaRPr lang="ru-RU" altLang="ru-RU" sz="18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endParaRPr lang="ru-RU" altLang="ru-RU" sz="18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r>
              <a:rPr lang="ru-RU" altLang="ru-RU" sz="1800" dirty="0" smtClean="0"/>
              <a:t>порядок взаимодействия с инспектируемыми субъектами</a:t>
            </a:r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endParaRPr lang="ru-RU" altLang="ru-RU" sz="1800" dirty="0" smtClean="0"/>
          </a:p>
          <a:p>
            <a:pPr lvl="1">
              <a:buClr>
                <a:srgbClr val="0033CC"/>
              </a:buClr>
              <a:buFont typeface="Wingdings" panose="05000000000000000000" pitchFamily="2" charset="2"/>
              <a:buChar char=""/>
            </a:pPr>
            <a:r>
              <a:rPr lang="ru-RU" altLang="ru-RU" sz="1800" dirty="0" smtClean="0"/>
              <a:t>проведенные </a:t>
            </a:r>
            <a:r>
              <a:rPr lang="ru-RU" altLang="ru-RU" sz="1800" dirty="0" err="1" smtClean="0"/>
              <a:t>фарминспекции</a:t>
            </a:r>
            <a:r>
              <a:rPr lang="ru-RU" altLang="ru-RU" sz="1800" dirty="0" smtClean="0"/>
              <a:t> с указанием их результатов и перечни держателей сертификатов соответствия требованиям </a:t>
            </a:r>
            <a:r>
              <a:rPr lang="en-US" altLang="ru-RU" sz="1800" dirty="0" smtClean="0"/>
              <a:t>GMP</a:t>
            </a:r>
            <a:r>
              <a:rPr lang="ru-RU" altLang="ru-RU" sz="1800" dirty="0" smtClean="0"/>
              <a:t> на основании проведенных фармацевтических инспекций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Правила проведения инспекций</a:t>
            </a:r>
          </a:p>
        </p:txBody>
      </p:sp>
      <p:sp>
        <p:nvSpPr>
          <p:cNvPr id="716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marL="0" indent="0" algn="r">
              <a:buFont typeface="Wingdings" panose="05000000000000000000" pitchFamily="2" charset="2"/>
              <a:buNone/>
            </a:pPr>
            <a:r>
              <a:rPr lang="ru-RU" altLang="ru-RU" sz="1800" smtClean="0"/>
              <a:t>УТВЕРЖДЕНЫ</a:t>
            </a:r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ru-RU" altLang="ru-RU" sz="1800" smtClean="0"/>
              <a:t>Решением Совета </a:t>
            </a:r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ru-RU" altLang="ru-RU" sz="1800" smtClean="0"/>
              <a:t>Евразийской экономической комиссии </a:t>
            </a:r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ru-RU" altLang="ru-RU" sz="1800" smtClean="0"/>
              <a:t>от 3 ноября 2016 г. № 83</a:t>
            </a:r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ru-RU" altLang="ru-RU" sz="1800" smtClean="0"/>
              <a:t> 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 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ru-RU" sz="2000" b="1" smtClean="0"/>
              <a:t>ПРАВИЛА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ru-RU" altLang="ru-RU" sz="2000" b="1" smtClean="0"/>
              <a:t>проведения фармацевтических инспекций</a:t>
            </a:r>
            <a:endParaRPr lang="ru-RU" altLang="ru-RU" sz="200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Общие положения</a:t>
            </a:r>
          </a:p>
        </p:txBody>
      </p:sp>
      <p:sp>
        <p:nvSpPr>
          <p:cNvPr id="72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smtClean="0"/>
              <a:t>2. Для проведения инспекции создается инспекционная группа, в которую входят ведущий фармацевтический инспектор, члены группы, включая фармацевтических инспекторов, привлекаемых экспертов и стажеров.</a:t>
            </a:r>
          </a:p>
          <a:p>
            <a:endParaRPr lang="ru-RU" altLang="ru-RU" sz="2000" smtClean="0"/>
          </a:p>
          <a:p>
            <a:r>
              <a:rPr lang="ru-RU" altLang="ru-RU" sz="2000" smtClean="0"/>
              <a:t>Ответственность за достоверность результатов инспекции, изложенных в инспекционном отчете, возлагается на фармацевтических инспекторов.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Порядок действий</a:t>
            </a:r>
          </a:p>
        </p:txBody>
      </p:sp>
      <p:sp>
        <p:nvSpPr>
          <p:cNvPr id="737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smtClean="0"/>
              <a:t>3.	Инспекция проводится фармацевтическим инспекторатом на основании </a:t>
            </a:r>
            <a:r>
              <a:rPr lang="ru-RU" altLang="ru-RU" sz="2000" b="1" smtClean="0"/>
              <a:t>плана проведения инспекций</a:t>
            </a:r>
            <a:r>
              <a:rPr lang="ru-RU" altLang="ru-RU" sz="2000" smtClean="0"/>
              <a:t>, </a:t>
            </a:r>
            <a:r>
              <a:rPr lang="ru-RU" altLang="ru-RU" sz="2000" b="1" smtClean="0"/>
              <a:t>заявки на проведение инспекции </a:t>
            </a:r>
            <a:r>
              <a:rPr lang="ru-RU" altLang="ru-RU" sz="2000" smtClean="0"/>
              <a:t>или </a:t>
            </a:r>
            <a:r>
              <a:rPr lang="ru-RU" altLang="ru-RU" sz="2000" b="1" smtClean="0"/>
              <a:t>по требованию уполномоченного органа</a:t>
            </a:r>
            <a:r>
              <a:rPr lang="ru-RU" altLang="ru-RU" sz="2000" smtClean="0"/>
              <a:t> государства -  члена  Евразийского  экономического  союза (например, в целях лицензирования, регистрации или проведения расследований, связанных с качеством лекарственных препаратов) </a:t>
            </a:r>
            <a:r>
              <a:rPr lang="ru-RU" altLang="ru-RU" sz="2000" b="1" smtClean="0"/>
              <a:t>в соответствии с программой </a:t>
            </a:r>
            <a:r>
              <a:rPr lang="ru-RU" altLang="ru-RU" sz="2000" smtClean="0"/>
              <a:t>проведения инспекции производства лекарственных средств по форме согласно </a:t>
            </a:r>
            <a:r>
              <a:rPr lang="ru-RU" altLang="ru-RU" sz="2000" u="sng" smtClean="0"/>
              <a:t>приложению № 1</a:t>
            </a:r>
            <a:r>
              <a:rPr lang="ru-RU" altLang="ru-RU" sz="20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Порядок действий</a:t>
            </a:r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pPr algn="just"/>
            <a:r>
              <a:rPr lang="ru-RU" altLang="ru-RU" sz="2000" dirty="0" smtClean="0"/>
              <a:t>При положительном результате инспекции уполномоченным органом выдается </a:t>
            </a:r>
            <a:r>
              <a:rPr lang="ru-RU" altLang="ru-RU" sz="2000" b="1" dirty="0" smtClean="0"/>
              <a:t>сертификат</a:t>
            </a:r>
            <a:r>
              <a:rPr lang="ru-RU" altLang="ru-RU" sz="2000" dirty="0" smtClean="0"/>
              <a:t> соответствия требованиям </a:t>
            </a:r>
            <a:r>
              <a:rPr lang="en-US" altLang="ru-RU" sz="2000" dirty="0" smtClean="0"/>
              <a:t>GMP</a:t>
            </a:r>
            <a:r>
              <a:rPr lang="ru-RU" altLang="ru-RU" sz="2000" dirty="0" smtClean="0"/>
              <a:t> по форме согласно </a:t>
            </a:r>
            <a:r>
              <a:rPr lang="ru-RU" altLang="ru-RU" sz="2000" u="sng" dirty="0" smtClean="0"/>
              <a:t>приложению № 2 </a:t>
            </a:r>
            <a:r>
              <a:rPr lang="ru-RU" altLang="ru-RU" sz="2000" dirty="0" smtClean="0"/>
              <a:t>(на бланке уполномоченного органа), подтверждающий соответствие объекта требованиям правил надлежащей производственной практики (далее – сертификат </a:t>
            </a:r>
            <a:r>
              <a:rPr lang="en-US" altLang="ru-RU" sz="2000" dirty="0" smtClean="0"/>
              <a:t>GMP</a:t>
            </a:r>
            <a:r>
              <a:rPr lang="ru-RU" altLang="ru-RU" sz="2000" dirty="0" smtClean="0"/>
              <a:t>). </a:t>
            </a:r>
          </a:p>
          <a:p>
            <a:pPr algn="just"/>
            <a:r>
              <a:rPr lang="ru-RU" altLang="ru-RU" sz="2000" dirty="0" smtClean="0"/>
              <a:t>Срок действия сертификата </a:t>
            </a:r>
            <a:r>
              <a:rPr lang="en-US" altLang="ru-RU" sz="2000" dirty="0"/>
              <a:t>GMP </a:t>
            </a:r>
            <a:r>
              <a:rPr lang="ru-RU" altLang="ru-RU" sz="2000" dirty="0" smtClean="0"/>
              <a:t>составляет 3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Виды инспекций</a:t>
            </a:r>
          </a:p>
        </p:txBody>
      </p:sp>
      <p:sp>
        <p:nvSpPr>
          <p:cNvPr id="757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392513"/>
          </a:xfrm>
        </p:spPr>
        <p:txBody>
          <a:bodyPr/>
          <a:lstStyle/>
          <a:p>
            <a:r>
              <a:rPr lang="ru-RU" altLang="ru-RU" sz="1800" b="1" dirty="0" smtClean="0"/>
              <a:t>Плановая инспекция </a:t>
            </a:r>
            <a:r>
              <a:rPr lang="ru-RU" altLang="ru-RU" sz="1800" dirty="0" smtClean="0"/>
              <a:t>- инспекция, проводимая </a:t>
            </a:r>
            <a:r>
              <a:rPr lang="ru-RU" altLang="ru-RU" sz="1800" u="sng" dirty="0" smtClean="0"/>
              <a:t>по плану </a:t>
            </a:r>
            <a:r>
              <a:rPr lang="ru-RU" altLang="ru-RU" sz="1800" dirty="0" smtClean="0"/>
              <a:t>фармацевтического инспектората, с учетом срока действия сертификата </a:t>
            </a:r>
            <a:r>
              <a:rPr lang="en-US" altLang="ru-RU" sz="1800" dirty="0"/>
              <a:t>GMP </a:t>
            </a:r>
            <a:r>
              <a:rPr lang="ru-RU" altLang="ru-RU" sz="1800" u="sng" dirty="0" smtClean="0"/>
              <a:t>на основании заявки субъекта </a:t>
            </a:r>
            <a:r>
              <a:rPr lang="ru-RU" altLang="ru-RU" sz="1800" dirty="0" smtClean="0"/>
              <a:t>в сфере обращения лекарственных средств на получение сертификата или продление срока его действия.</a:t>
            </a:r>
          </a:p>
          <a:p>
            <a:endParaRPr lang="ru-RU" altLang="ru-RU" sz="1400" dirty="0" smtClean="0"/>
          </a:p>
          <a:p>
            <a:r>
              <a:rPr lang="ru-RU" altLang="ru-RU" sz="1800" b="1" dirty="0" smtClean="0"/>
              <a:t>Внеплановая инспекция </a:t>
            </a:r>
            <a:r>
              <a:rPr lang="ru-RU" altLang="ru-RU" sz="1800" dirty="0" smtClean="0"/>
              <a:t>- инспекция, проводимая фармацевтическим инспекторатом </a:t>
            </a:r>
            <a:r>
              <a:rPr lang="ru-RU" altLang="ru-RU" sz="1800" u="sng" dirty="0" smtClean="0"/>
              <a:t>на основании заявления субъекта </a:t>
            </a:r>
            <a:r>
              <a:rPr lang="ru-RU" altLang="ru-RU" sz="1800" dirty="0" smtClean="0"/>
              <a:t>в сфере обращения лекарственных средств, а также </a:t>
            </a:r>
            <a:r>
              <a:rPr lang="ru-RU" altLang="ru-RU" sz="1800" u="sng" dirty="0" smtClean="0"/>
              <a:t>по требованию уполномоченного органа.</a:t>
            </a:r>
          </a:p>
          <a:p>
            <a:endParaRPr lang="ru-RU" altLang="ru-RU" sz="1200" dirty="0" smtClean="0"/>
          </a:p>
          <a:p>
            <a:r>
              <a:rPr lang="ru-RU" altLang="ru-RU" sz="1800" b="1" dirty="0" smtClean="0"/>
              <a:t>Повторная (контрольная) инспекция </a:t>
            </a:r>
            <a:r>
              <a:rPr lang="ru-RU" altLang="ru-RU" sz="1800" dirty="0" smtClean="0"/>
              <a:t>- инспекция, проводимая уполномоченным органом (уполномоченной организацией) по результатам ранее проведенной инспекции </a:t>
            </a:r>
            <a:r>
              <a:rPr lang="ru-RU" altLang="ru-RU" sz="1800" u="sng" dirty="0" smtClean="0"/>
              <a:t>с целью подтверждения устранения выявленных несоответствий.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Виды инспекций</a:t>
            </a:r>
          </a:p>
        </p:txBody>
      </p:sp>
      <p:sp>
        <p:nvSpPr>
          <p:cNvPr id="768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4"/>
            <a:ext cx="7921625" cy="4680545"/>
          </a:xfrm>
        </p:spPr>
        <p:txBody>
          <a:bodyPr/>
          <a:lstStyle/>
          <a:p>
            <a:r>
              <a:rPr lang="ru-RU" altLang="ru-RU" sz="1800" dirty="0" smtClean="0"/>
              <a:t>5.	При подаче заявки на проведение </a:t>
            </a:r>
            <a:r>
              <a:rPr lang="ru-RU" altLang="ru-RU" sz="1800" b="1" dirty="0" smtClean="0"/>
              <a:t>плановой инспекции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>инспекция проводится фармацевтическим инспекторатом государства-члена, </a:t>
            </a:r>
            <a:r>
              <a:rPr lang="ru-RU" altLang="ru-RU" sz="1800" u="sng" dirty="0" smtClean="0"/>
              <a:t>на территории которого находится </a:t>
            </a:r>
            <a:r>
              <a:rPr lang="ru-RU" altLang="ru-RU" sz="1800" dirty="0" smtClean="0"/>
              <a:t>инспектируемая производственная площадка. </a:t>
            </a:r>
          </a:p>
          <a:p>
            <a:r>
              <a:rPr lang="ru-RU" altLang="ru-RU" sz="1800" dirty="0" smtClean="0"/>
              <a:t>В случае инспекции производственной площадки (организации-производителя  нерезидента), находящейся за пределами Союза, инспектируемый </a:t>
            </a:r>
            <a:r>
              <a:rPr lang="ru-RU" altLang="ru-RU" sz="1800" u="sng" dirty="0" smtClean="0"/>
              <a:t>субъект вправе выбрать для ее проведения фармацевтический инспекторат государства-члена</a:t>
            </a:r>
            <a:r>
              <a:rPr lang="ru-RU" altLang="ru-RU" sz="1800" dirty="0" smtClean="0"/>
              <a:t>.</a:t>
            </a:r>
          </a:p>
          <a:p>
            <a:r>
              <a:rPr lang="ru-RU" altLang="ru-RU" sz="1800" b="1" dirty="0" smtClean="0"/>
              <a:t>Внеплановая инспекция</a:t>
            </a:r>
            <a:r>
              <a:rPr lang="ru-RU" altLang="ru-RU" sz="1800" dirty="0" smtClean="0"/>
              <a:t>, инициированная в рамках регистрационных процедур, проводится фармацевтическим инспекторатом государства, определенного в соответствии с правилами регистрации и экспертизы лекарственных средств для медицинского применения, утвержденными Комиссией.</a:t>
            </a:r>
          </a:p>
          <a:p>
            <a:r>
              <a:rPr lang="ru-RU" altLang="ru-RU" sz="1800" dirty="0" smtClean="0"/>
              <a:t>При выполнении </a:t>
            </a:r>
            <a:r>
              <a:rPr lang="ru-RU" altLang="ru-RU" sz="1800" b="1" dirty="0" smtClean="0"/>
              <a:t>повторной (контрольной) инспекции </a:t>
            </a:r>
            <a:r>
              <a:rPr lang="ru-RU" altLang="ru-RU" sz="1800" dirty="0" smtClean="0"/>
              <a:t>дата проведения инспекции определяется фармацевтическим инспекторатом.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Инспекционная группа</a:t>
            </a:r>
          </a:p>
        </p:txBody>
      </p:sp>
      <p:sp>
        <p:nvSpPr>
          <p:cNvPr id="778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1800" dirty="0" smtClean="0"/>
              <a:t>6.	Инспекционная группа формируется на основании</a:t>
            </a:r>
            <a:br>
              <a:rPr lang="ru-RU" altLang="ru-RU" sz="1800" dirty="0" smtClean="0"/>
            </a:br>
            <a:r>
              <a:rPr lang="ru-RU" altLang="ru-RU" sz="1800" dirty="0" smtClean="0"/>
              <a:t>соответствующего </a:t>
            </a:r>
            <a:r>
              <a:rPr lang="ru-RU" altLang="ru-RU" sz="1800" u="sng" dirty="0" smtClean="0"/>
              <a:t>распоряжения руководителя ФИ</a:t>
            </a:r>
            <a:r>
              <a:rPr lang="ru-RU" altLang="ru-RU" sz="1800" dirty="0" smtClean="0"/>
              <a:t> из сотрудников фармацевтического инспектората и привлеченных экспертов…</a:t>
            </a:r>
          </a:p>
          <a:p>
            <a:r>
              <a:rPr lang="ru-RU" altLang="ru-RU" sz="1800" dirty="0" smtClean="0"/>
              <a:t>Требования к численности инспекционной группы, уровню квалификации сотрудников ФИ и привлеченных к работе инспекционной группы экспертов должны соответствовать требованиям, установленным руководством по качеству </a:t>
            </a:r>
            <a:r>
              <a:rPr lang="ru-RU" altLang="ru-RU" sz="1800" u="sng" dirty="0" smtClean="0"/>
              <a:t>для инспекции данного вида фармацевтического производства</a:t>
            </a:r>
            <a:r>
              <a:rPr lang="ru-RU" altLang="ru-RU" sz="1800" dirty="0" smtClean="0"/>
              <a:t>.</a:t>
            </a:r>
          </a:p>
          <a:p>
            <a:r>
              <a:rPr lang="ru-RU" altLang="ru-RU" sz="1800" dirty="0" smtClean="0"/>
              <a:t>При включении в состав инспекционной группы </a:t>
            </a:r>
            <a:r>
              <a:rPr lang="ru-RU" altLang="ru-RU" sz="1800" u="sng" dirty="0" smtClean="0"/>
              <a:t>стажеров</a:t>
            </a:r>
            <a:r>
              <a:rPr lang="ru-RU" altLang="ru-RU" sz="1800" dirty="0" smtClean="0"/>
              <a:t> их статус отмечается в распоряжении о формировании инспекционной группы. </a:t>
            </a:r>
          </a:p>
          <a:p>
            <a:r>
              <a:rPr lang="ru-RU" altLang="ru-RU" sz="1800" u="sng" dirty="0" smtClean="0"/>
              <a:t>Стажеры не участвуют в классификации </a:t>
            </a:r>
            <a:r>
              <a:rPr lang="ru-RU" altLang="ru-RU" sz="1800" dirty="0" smtClean="0"/>
              <a:t>свидетельств, полученных по результатам проведенной инспекции.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6212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r>
              <a:rPr lang="ru-RU" sz="2400" b="1" dirty="0">
                <a:latin typeface="Arial" charset="0"/>
                <a:cs typeface="Arial" charset="0"/>
              </a:rPr>
              <a:t>Решение № 92 «Об отдельных вопросах обращения лекарственных средств</a:t>
            </a:r>
            <a:r>
              <a:rPr lang="ru-RU" sz="2400" b="1" dirty="0" smtClean="0">
                <a:latin typeface="Arial" charset="0"/>
                <a:cs typeface="Arial" charset="0"/>
              </a:rPr>
              <a:t>» </a:t>
            </a:r>
          </a:p>
          <a:p>
            <a:pPr marL="176212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endParaRPr lang="ru-RU" sz="2400" dirty="0">
              <a:latin typeface="Arial" charset="0"/>
              <a:cs typeface="Arial" charset="0"/>
            </a:endParaRPr>
          </a:p>
          <a:p>
            <a:pPr marL="519112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Char char="q"/>
              <a:tabLst>
                <a:tab pos="530225" algn="l"/>
              </a:tabLst>
              <a:defRPr/>
            </a:pPr>
            <a:r>
              <a:rPr lang="ru-RU" sz="2400" dirty="0" smtClean="0">
                <a:latin typeface="Arial" charset="0"/>
                <a:cs typeface="Arial" charset="0"/>
              </a:rPr>
              <a:t>Установлено</a:t>
            </a:r>
            <a:r>
              <a:rPr lang="ru-RU" sz="2400" dirty="0">
                <a:latin typeface="Arial" charset="0"/>
                <a:cs typeface="Arial" charset="0"/>
              </a:rPr>
              <a:t>, что уполномоченные органы государств-членов </a:t>
            </a:r>
            <a:r>
              <a:rPr lang="ru-RU" sz="2400" dirty="0" smtClean="0">
                <a:latin typeface="Arial" charset="0"/>
                <a:cs typeface="Arial" charset="0"/>
              </a:rPr>
              <a:t>Союза вправе </a:t>
            </a:r>
            <a:r>
              <a:rPr lang="ru-RU" sz="2400" dirty="0">
                <a:latin typeface="Arial" charset="0"/>
                <a:cs typeface="Arial" charset="0"/>
              </a:rPr>
              <a:t>проводить процедуру определения взаимозаменяемости лекарственных препаратов в соответствии с законодательством данного государства. </a:t>
            </a:r>
            <a:endParaRPr lang="ru-RU" sz="2400" dirty="0" smtClean="0">
              <a:latin typeface="Arial" charset="0"/>
              <a:cs typeface="Arial" charset="0"/>
            </a:endParaRPr>
          </a:p>
          <a:p>
            <a:pPr marL="519112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Char char="q"/>
              <a:tabLst>
                <a:tab pos="530225" algn="l"/>
              </a:tabLst>
              <a:defRPr/>
            </a:pPr>
            <a:r>
              <a:rPr lang="ru-RU" sz="2400" dirty="0" smtClean="0">
                <a:latin typeface="Arial" charset="0"/>
                <a:cs typeface="Arial" charset="0"/>
              </a:rPr>
              <a:t>Принятое </a:t>
            </a:r>
            <a:r>
              <a:rPr lang="ru-RU" sz="2400" dirty="0">
                <a:latin typeface="Arial" charset="0"/>
                <a:cs typeface="Arial" charset="0"/>
              </a:rPr>
              <a:t>решение действует только на территории </a:t>
            </a:r>
            <a:r>
              <a:rPr lang="ru-RU" sz="2400" dirty="0" smtClean="0">
                <a:latin typeface="Arial" charset="0"/>
                <a:cs typeface="Arial" charset="0"/>
              </a:rPr>
              <a:t>этого </a:t>
            </a:r>
            <a:r>
              <a:rPr lang="ru-RU" sz="2400" dirty="0">
                <a:latin typeface="Arial" charset="0"/>
                <a:cs typeface="Arial" charset="0"/>
              </a:rPr>
              <a:t>государства и не влияет на дальнейшее обращение лекарственного препарата в рамках </a:t>
            </a:r>
            <a:r>
              <a:rPr lang="ru-RU" sz="2400" dirty="0" smtClean="0">
                <a:latin typeface="Arial" charset="0"/>
                <a:cs typeface="Arial" charset="0"/>
              </a:rPr>
              <a:t>Союза.</a:t>
            </a:r>
            <a:endParaRPr lang="ru-RU" sz="2400" dirty="0">
              <a:latin typeface="Arial" charset="0"/>
              <a:cs typeface="Arial" charset="0"/>
            </a:endParaRPr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Советом ЕЭК 03.11.2016 принято: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Вступительное совещание</a:t>
            </a:r>
          </a:p>
        </p:txBody>
      </p:sp>
      <p:sp>
        <p:nvSpPr>
          <p:cNvPr id="788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dirty="0" smtClean="0"/>
              <a:t>Ведущий инспектор в начале инспекции:</a:t>
            </a:r>
          </a:p>
          <a:p>
            <a:endParaRPr lang="ru-RU" altLang="ru-RU" sz="2000" dirty="0" smtClean="0"/>
          </a:p>
          <a:p>
            <a:pPr lvl="1"/>
            <a:r>
              <a:rPr lang="ru-RU" altLang="ru-RU" sz="1800" dirty="0" smtClean="0"/>
              <a:t>представляет членов инспекционной группы, </a:t>
            </a:r>
          </a:p>
          <a:p>
            <a:pPr lvl="1"/>
            <a:endParaRPr lang="ru-RU" altLang="ru-RU" sz="1800" dirty="0" smtClean="0"/>
          </a:p>
          <a:p>
            <a:pPr lvl="1"/>
            <a:r>
              <a:rPr lang="ru-RU" altLang="ru-RU" sz="1800" dirty="0" smtClean="0"/>
              <a:t>знакомится с руководством и ответственными лицами инспектируемого субъекта, </a:t>
            </a:r>
          </a:p>
          <a:p>
            <a:pPr lvl="1"/>
            <a:endParaRPr lang="ru-RU" altLang="ru-RU" sz="1800" dirty="0" smtClean="0"/>
          </a:p>
          <a:p>
            <a:pPr lvl="1"/>
            <a:r>
              <a:rPr lang="ru-RU" altLang="ru-RU" sz="1800" dirty="0" smtClean="0"/>
              <a:t>оглашает цели и область инспекции, </a:t>
            </a:r>
          </a:p>
          <a:p>
            <a:pPr lvl="1"/>
            <a:endParaRPr lang="ru-RU" altLang="ru-RU" sz="1800" dirty="0" smtClean="0"/>
          </a:p>
          <a:p>
            <a:pPr lvl="1"/>
            <a:r>
              <a:rPr lang="ru-RU" altLang="ru-RU" sz="1800" dirty="0" smtClean="0"/>
              <a:t>уточняет программу инспекции и график ее проведения, </a:t>
            </a:r>
          </a:p>
          <a:p>
            <a:pPr lvl="1"/>
            <a:endParaRPr lang="ru-RU" altLang="ru-RU" sz="1800" dirty="0" smtClean="0"/>
          </a:p>
          <a:p>
            <a:pPr lvl="1"/>
            <a:r>
              <a:rPr lang="ru-RU" altLang="ru-RU" sz="1800" dirty="0" smtClean="0"/>
              <a:t>делает заявление о конфиденциальности </a:t>
            </a:r>
          </a:p>
          <a:p>
            <a:pPr lvl="1"/>
            <a:endParaRPr lang="ru-RU" altLang="ru-RU" sz="1800" dirty="0" smtClean="0"/>
          </a:p>
          <a:p>
            <a:pPr lvl="1"/>
            <a:r>
              <a:rPr lang="ru-RU" altLang="ru-RU" sz="1800" dirty="0" smtClean="0"/>
              <a:t>отвечает на вопросы инспектируемой стороны.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Проведение инспекции</a:t>
            </a:r>
          </a:p>
        </p:txBody>
      </p:sp>
      <p:sp>
        <p:nvSpPr>
          <p:cNvPr id="798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dirty="0" smtClean="0"/>
              <a:t>В ходе инспекции члены инспекционной группы выполняют:</a:t>
            </a:r>
          </a:p>
          <a:p>
            <a:endParaRPr lang="ru-RU" altLang="ru-RU" sz="2000" dirty="0" smtClean="0"/>
          </a:p>
          <a:p>
            <a:pPr lvl="1"/>
            <a:r>
              <a:rPr lang="ru-RU" altLang="ru-RU" sz="2000" dirty="0" smtClean="0"/>
              <a:t>осмотр проверяемых объектов, </a:t>
            </a:r>
          </a:p>
          <a:p>
            <a:pPr lvl="1"/>
            <a:endParaRPr lang="ru-RU" altLang="ru-RU" sz="2000" dirty="0" smtClean="0"/>
          </a:p>
          <a:p>
            <a:pPr lvl="1"/>
            <a:r>
              <a:rPr lang="ru-RU" altLang="ru-RU" sz="2000" dirty="0" smtClean="0"/>
              <a:t>ознакомление с документацией и записями, </a:t>
            </a:r>
          </a:p>
          <a:p>
            <a:pPr lvl="1"/>
            <a:endParaRPr lang="ru-RU" altLang="ru-RU" sz="2000" dirty="0" smtClean="0"/>
          </a:p>
          <a:p>
            <a:pPr lvl="1"/>
            <a:r>
              <a:rPr lang="ru-RU" altLang="ru-RU" sz="2000" dirty="0" smtClean="0"/>
              <a:t>опрос ответственных лиц инспектируемого субъекта </a:t>
            </a:r>
          </a:p>
          <a:p>
            <a:pPr lvl="1"/>
            <a:endParaRPr lang="ru-RU" altLang="ru-RU" sz="2000" dirty="0" smtClean="0"/>
          </a:p>
          <a:p>
            <a:pPr lvl="1"/>
            <a:r>
              <a:rPr lang="ru-RU" altLang="ru-RU" sz="2000" dirty="0" smtClean="0"/>
              <a:t>наблюдение за деятельностью на рабочих местах </a:t>
            </a:r>
          </a:p>
          <a:p>
            <a:endParaRPr lang="ru-RU" altLang="ru-RU" sz="2000" dirty="0" smtClean="0"/>
          </a:p>
          <a:p>
            <a:endParaRPr lang="ru-RU" altLang="ru-RU" sz="2000" dirty="0" smtClean="0"/>
          </a:p>
          <a:p>
            <a:r>
              <a:rPr lang="ru-RU" altLang="ru-RU" sz="2000" dirty="0" smtClean="0"/>
              <a:t>Полученная информация вносится в контрольный лист либо в иные формы рабочих записей.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Отбор образцов</a:t>
            </a:r>
          </a:p>
        </p:txBody>
      </p:sp>
      <p:sp>
        <p:nvSpPr>
          <p:cNvPr id="80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smtClean="0"/>
              <a:t>В случае необходимости в ходе проведения инспекции осуществляется отбор проб (образцов) материалов или продукции, которые направляются для испытаний в уполномоченную испытательную лабораторию. </a:t>
            </a:r>
          </a:p>
          <a:p>
            <a:endParaRPr lang="ru-RU" altLang="ru-RU" sz="2000" smtClean="0"/>
          </a:p>
          <a:p>
            <a:r>
              <a:rPr lang="ru-RU" altLang="ru-RU" sz="2000" smtClean="0"/>
              <a:t>При этом стоимость образцов компенсации не подлежит.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ru-RU" altLang="ru-RU" sz="2800" smtClean="0"/>
              <a:t>Заключительное совещание</a:t>
            </a:r>
          </a:p>
        </p:txBody>
      </p:sp>
      <p:sp>
        <p:nvSpPr>
          <p:cNvPr id="81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28775"/>
            <a:ext cx="7921625" cy="4114800"/>
          </a:xfrm>
        </p:spPr>
        <p:txBody>
          <a:bodyPr/>
          <a:lstStyle/>
          <a:p>
            <a:r>
              <a:rPr lang="ru-RU" altLang="ru-RU" sz="2000" smtClean="0"/>
              <a:t>Оглашаются   </a:t>
            </a:r>
            <a:r>
              <a:rPr lang="ru-RU" altLang="ru-RU" sz="2000" b="1" smtClean="0"/>
              <a:t>предварительные   итоги   инспекции   </a:t>
            </a:r>
            <a:r>
              <a:rPr lang="ru-RU" altLang="ru-RU" sz="2000" smtClean="0"/>
              <a:t>с   обсуждением выявленных несоответствий с целью их устранения путем выполнения необходимых корректирующих и предупреждающих действий.</a:t>
            </a:r>
          </a:p>
          <a:p>
            <a:endParaRPr lang="ru-RU" altLang="ru-RU" sz="2000" smtClean="0"/>
          </a:p>
          <a:p>
            <a:r>
              <a:rPr lang="ru-RU" altLang="ru-RU" sz="2000" smtClean="0"/>
              <a:t>Представленная ответственными лицами инспектируемого субъекта </a:t>
            </a:r>
            <a:r>
              <a:rPr lang="ru-RU" altLang="ru-RU" sz="2000" b="1" smtClean="0"/>
              <a:t>информация об устранении замечаний</a:t>
            </a:r>
            <a:r>
              <a:rPr lang="ru-RU" altLang="ru-RU" sz="2000" smtClean="0"/>
              <a:t>, сделанных во время проведения инспекции, принимается инспекционной группой </a:t>
            </a:r>
            <a:r>
              <a:rPr lang="ru-RU" altLang="ru-RU" sz="2000" b="1" smtClean="0"/>
              <a:t>к сведению</a:t>
            </a:r>
            <a:r>
              <a:rPr lang="ru-RU" altLang="ru-RU" sz="2000" smtClean="0"/>
              <a:t>.</a:t>
            </a:r>
          </a:p>
          <a:p>
            <a:endParaRPr lang="ru-RU" altLang="ru-RU" sz="2000" smtClean="0"/>
          </a:p>
          <a:p>
            <a:r>
              <a:rPr lang="ru-RU" altLang="ru-RU" sz="2000" smtClean="0"/>
              <a:t>В случае выявления </a:t>
            </a:r>
            <a:r>
              <a:rPr lang="ru-RU" altLang="ru-RU" sz="2000" b="1" smtClean="0"/>
              <a:t>критических несоответствий </a:t>
            </a:r>
            <a:r>
              <a:rPr lang="ru-RU" altLang="ru-RU" sz="2000" smtClean="0"/>
              <a:t>ведущий инспектор </a:t>
            </a:r>
            <a:r>
              <a:rPr lang="ru-RU" altLang="ru-RU" sz="2000" b="1" smtClean="0"/>
              <a:t>незамедлительно </a:t>
            </a:r>
            <a:r>
              <a:rPr lang="ru-RU" altLang="ru-RU" sz="2000" smtClean="0"/>
              <a:t>направляет информацию об этом в соответствующий уполномоченный орган.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Порядок составления отчетности</a:t>
            </a:r>
          </a:p>
        </p:txBody>
      </p:sp>
      <p:sp>
        <p:nvSpPr>
          <p:cNvPr id="829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r>
              <a:rPr lang="ru-RU" altLang="ru-RU" sz="1800" u="sng" dirty="0" smtClean="0"/>
              <a:t>Члены инспекционной группы заполняют </a:t>
            </a:r>
            <a:r>
              <a:rPr lang="ru-RU" altLang="ru-RU" sz="1800" dirty="0" smtClean="0"/>
              <a:t>контрольные листы или иные формы рабочих записей </a:t>
            </a:r>
            <a:r>
              <a:rPr lang="ru-RU" altLang="ru-RU" sz="1800" u="sng" dirty="0" smtClean="0"/>
              <a:t>и представляют их </a:t>
            </a:r>
            <a:r>
              <a:rPr lang="ru-RU" altLang="ru-RU" sz="1800" dirty="0" smtClean="0"/>
              <a:t>ведущему инспектору.</a:t>
            </a:r>
          </a:p>
          <a:p>
            <a:r>
              <a:rPr lang="ru-RU" altLang="ru-RU" sz="1800" dirty="0" smtClean="0"/>
              <a:t>Ведущий инспектор составляет отчет по форме согласно </a:t>
            </a:r>
            <a:r>
              <a:rPr lang="ru-RU" altLang="ru-RU" sz="1800" u="sng" dirty="0" smtClean="0"/>
              <a:t>приложению № 4 </a:t>
            </a:r>
            <a:r>
              <a:rPr lang="ru-RU" altLang="ru-RU" sz="1800" dirty="0" smtClean="0"/>
              <a:t>в установленные руководством по качеству ФИ сроки, </a:t>
            </a:r>
            <a:r>
              <a:rPr lang="ru-RU" altLang="ru-RU" sz="1800" u="sng" dirty="0" smtClean="0"/>
              <a:t>но не позднее 30 календарных дней со дня завершения инспекции</a:t>
            </a:r>
            <a:r>
              <a:rPr lang="ru-RU" altLang="ru-RU" sz="1800" dirty="0" smtClean="0"/>
              <a:t>.</a:t>
            </a:r>
          </a:p>
          <a:p>
            <a:r>
              <a:rPr lang="ru-RU" altLang="ru-RU" sz="1800" dirty="0" smtClean="0"/>
              <a:t>Отчет составляется в </a:t>
            </a:r>
            <a:r>
              <a:rPr lang="ru-RU" altLang="ru-RU" sz="1800" u="sng" dirty="0" smtClean="0"/>
              <a:t>2-х экземплярах </a:t>
            </a:r>
            <a:r>
              <a:rPr lang="ru-RU" altLang="ru-RU" sz="1800" dirty="0" smtClean="0"/>
              <a:t>и подписывается ведущим инспектором и членами инспекционной группы.</a:t>
            </a:r>
          </a:p>
          <a:p>
            <a:r>
              <a:rPr lang="ru-RU" altLang="ru-RU" sz="1800" dirty="0" smtClean="0"/>
              <a:t>Один экземпляр отчета направляется инспектируемому субъекту (с сопроводительным письмом) не позднее 5 календарных дней со дня его подписания, второй экземпляр хранится в архиве ФИ.</a:t>
            </a:r>
          </a:p>
          <a:p>
            <a:r>
              <a:rPr lang="ru-RU" altLang="ru-RU" sz="1800" dirty="0" smtClean="0"/>
              <a:t>По запросу </a:t>
            </a:r>
            <a:r>
              <a:rPr lang="ru-RU" altLang="ru-RU" sz="1800" u="sng" dirty="0" smtClean="0"/>
              <a:t>уполномоченного органа </a:t>
            </a:r>
            <a:r>
              <a:rPr lang="ru-RU" altLang="ru-RU" sz="1800" dirty="0" smtClean="0"/>
              <a:t>ему представляется копия отчета.</a:t>
            </a:r>
          </a:p>
          <a:p>
            <a:endParaRPr lang="ru-RU" altLang="ru-RU" sz="1800" dirty="0" smtClean="0"/>
          </a:p>
          <a:p>
            <a:r>
              <a:rPr lang="ru-RU" altLang="ru-RU" sz="1800" u="sng" dirty="0" smtClean="0"/>
              <a:t>Фармацевтический инспекторат обеспечивает сохранность и конфиденциальность информации, содержащейся в документах инспекции.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Последующий контроль по итогам инспекции</a:t>
            </a:r>
          </a:p>
        </p:txBody>
      </p:sp>
      <p:sp>
        <p:nvSpPr>
          <p:cNvPr id="839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68760"/>
            <a:ext cx="8282880" cy="5256584"/>
          </a:xfrm>
        </p:spPr>
        <p:txBody>
          <a:bodyPr/>
          <a:lstStyle/>
          <a:p>
            <a:r>
              <a:rPr lang="ru-RU" altLang="ru-RU" sz="1800" dirty="0" smtClean="0"/>
              <a:t> 16.	В случае если были выявлены несоответствия, инспектируемый субъект </a:t>
            </a:r>
            <a:r>
              <a:rPr lang="ru-RU" altLang="ru-RU" sz="1800" u="sng" dirty="0" smtClean="0"/>
              <a:t>не позднее 30 календарных дней </a:t>
            </a:r>
            <a:r>
              <a:rPr lang="ru-RU" altLang="ru-RU" sz="1800" dirty="0" smtClean="0"/>
              <a:t>со дня получения отчета, направляет в ФИ ответ с приложением </a:t>
            </a:r>
            <a:r>
              <a:rPr lang="ru-RU" altLang="ru-RU" sz="1800" u="sng" dirty="0" smtClean="0"/>
              <a:t>плана корректирующих и предупреждающих действий и отчета</a:t>
            </a:r>
            <a:r>
              <a:rPr lang="ru-RU" altLang="ru-RU" sz="1800" dirty="0" smtClean="0"/>
              <a:t> о его выполнении.</a:t>
            </a:r>
          </a:p>
          <a:p>
            <a:r>
              <a:rPr lang="ru-RU" altLang="ru-RU" sz="1800" dirty="0" smtClean="0"/>
              <a:t>В течение 30 календарных дней со дня получения указанного ответа фармацевтический инспекторат осуществляет </a:t>
            </a:r>
            <a:r>
              <a:rPr lang="ru-RU" altLang="ru-RU" sz="1800" u="sng" dirty="0" smtClean="0"/>
              <a:t>оценку содержащейся в нем информации</a:t>
            </a:r>
            <a:r>
              <a:rPr lang="ru-RU" altLang="ru-RU" sz="1800" dirty="0" smtClean="0"/>
              <a:t> и </a:t>
            </a:r>
            <a:r>
              <a:rPr lang="ru-RU" altLang="ru-RU" sz="1800" u="sng" dirty="0" smtClean="0"/>
              <a:t>при необходимости выполняет повторную (контрольную) инспекцию</a:t>
            </a:r>
            <a:r>
              <a:rPr lang="ru-RU" altLang="ru-RU" sz="1800" dirty="0" smtClean="0"/>
              <a:t>.</a:t>
            </a:r>
          </a:p>
          <a:p>
            <a:r>
              <a:rPr lang="ru-RU" altLang="ru-RU" sz="1800" dirty="0" smtClean="0"/>
              <a:t>В случае если инспектируемым субъектом представлены документальные свидетельства, подтверждающие выполнение корректирующих и предупреждающих действий, повторная (контрольная) </a:t>
            </a:r>
            <a:r>
              <a:rPr lang="ru-RU" altLang="ru-RU" sz="1800" u="sng" dirty="0" smtClean="0"/>
              <a:t>инспекция может не проводиться</a:t>
            </a:r>
            <a:r>
              <a:rPr lang="ru-RU" altLang="ru-RU" sz="1800" dirty="0" smtClean="0"/>
              <a:t>.</a:t>
            </a:r>
          </a:p>
          <a:p>
            <a:r>
              <a:rPr lang="ru-RU" altLang="ru-RU" sz="1800" dirty="0"/>
              <a:t>В случае если корректирующие и предупреждающие действия не  признаются  приемлемыми,  обмен   информацией должен быть продолжен. </a:t>
            </a:r>
          </a:p>
          <a:p>
            <a:r>
              <a:rPr lang="ru-RU" altLang="ru-RU" sz="1800" dirty="0"/>
              <a:t>Объем повторной (контрольной) инспекции должен соответствовать выявленным несоответствиям, а также корректирующим и предупреждающим действиям.</a:t>
            </a:r>
          </a:p>
          <a:p>
            <a:endParaRPr lang="ru-RU" alt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Сертификат соответствия</a:t>
            </a:r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ru-RU" sz="1800" dirty="0" smtClean="0"/>
              <a:t>19</a:t>
            </a:r>
            <a:r>
              <a:rPr lang="ru-RU" sz="1800" dirty="0"/>
              <a:t>.	</a:t>
            </a:r>
            <a:r>
              <a:rPr lang="ru-RU" sz="1800" u="sng" dirty="0"/>
              <a:t>Сертификат </a:t>
            </a:r>
            <a:r>
              <a:rPr lang="en-US" altLang="ru-RU" sz="1800" dirty="0"/>
              <a:t>GMP </a:t>
            </a:r>
            <a:r>
              <a:rPr lang="ru-RU" sz="1800" u="sng" dirty="0" smtClean="0"/>
              <a:t>выдается </a:t>
            </a:r>
            <a:r>
              <a:rPr lang="ru-RU" sz="1800" u="sng" dirty="0"/>
              <a:t>при условии устранения </a:t>
            </a:r>
            <a:r>
              <a:rPr lang="ru-RU" sz="1800" dirty="0"/>
              <a:t>всех</a:t>
            </a:r>
            <a:br>
              <a:rPr lang="ru-RU" sz="1800" dirty="0"/>
            </a:br>
            <a:r>
              <a:rPr lang="ru-RU" sz="1800" u="sng" dirty="0"/>
              <a:t>критических и существенных несоответствий</a:t>
            </a:r>
            <a:r>
              <a:rPr lang="ru-RU" sz="1800" dirty="0"/>
              <a:t>, а также прочих</a:t>
            </a:r>
            <a:br>
              <a:rPr lang="ru-RU" sz="1800" dirty="0"/>
            </a:br>
            <a:r>
              <a:rPr lang="ru-RU" sz="1800" dirty="0"/>
              <a:t>несоответствий, если в совокупности они представляют собой</a:t>
            </a:r>
            <a:br>
              <a:rPr lang="ru-RU" sz="1800" dirty="0"/>
            </a:br>
            <a:r>
              <a:rPr lang="ru-RU" sz="1800" dirty="0"/>
              <a:t>существенные несоответствия</a:t>
            </a:r>
            <a:r>
              <a:rPr lang="ru-RU" sz="1800" dirty="0" smtClean="0"/>
              <a:t>.</a:t>
            </a:r>
          </a:p>
          <a:p>
            <a:pPr>
              <a:defRPr/>
            </a:pPr>
            <a:endParaRPr lang="ru-RU" sz="1800" dirty="0" smtClean="0"/>
          </a:p>
          <a:p>
            <a:pPr>
              <a:defRPr/>
            </a:pPr>
            <a:r>
              <a:rPr lang="ru-RU" sz="1800" dirty="0" smtClean="0"/>
              <a:t>Срок </a:t>
            </a:r>
            <a:r>
              <a:rPr lang="ru-RU" sz="1800" dirty="0"/>
              <a:t>выдачи сертификата </a:t>
            </a:r>
            <a:r>
              <a:rPr lang="ru-RU" sz="1800" u="sng" dirty="0"/>
              <a:t>не должен превышать 90 календарных дней </a:t>
            </a:r>
            <a:r>
              <a:rPr lang="ru-RU" sz="1800" dirty="0"/>
              <a:t>после последнего дня последней инспекции</a:t>
            </a:r>
            <a:r>
              <a:rPr lang="ru-RU" sz="1800" dirty="0" smtClean="0"/>
              <a:t>. </a:t>
            </a:r>
          </a:p>
          <a:p>
            <a:pPr>
              <a:defRPr/>
            </a:pPr>
            <a:endParaRPr lang="ru-RU" sz="1800" dirty="0"/>
          </a:p>
          <a:p>
            <a:pPr>
              <a:defRPr/>
            </a:pPr>
            <a:r>
              <a:rPr lang="ru-RU" sz="1800" dirty="0" smtClean="0"/>
              <a:t>27. </a:t>
            </a:r>
            <a:r>
              <a:rPr lang="ru-RU" sz="1800" u="sng" dirty="0" smtClean="0"/>
              <a:t>Сведения о выданных, отозванных сертификатах </a:t>
            </a:r>
            <a:r>
              <a:rPr lang="ru-RU" sz="1800" dirty="0" smtClean="0"/>
              <a:t>и сертификатах, действие которых приостановлено или прекращено, размещаются   в    базах данных уполномоченных органов и в интегрированной информационной системе Союза.</a:t>
            </a:r>
          </a:p>
          <a:p>
            <a:pPr>
              <a:defRPr/>
            </a:pPr>
            <a:endParaRPr lang="ru-RU" sz="1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Совместные фармацевтические инспекции</a:t>
            </a:r>
          </a:p>
        </p:txBody>
      </p:sp>
      <p:sp>
        <p:nvSpPr>
          <p:cNvPr id="59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pPr>
              <a:defRPr/>
            </a:pPr>
            <a:endParaRPr lang="ru-RU" sz="1800" dirty="0" smtClean="0"/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/>
              <a:t>УТВЕРЖДЕН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/>
              <a:t>Решением Совета </a:t>
            </a:r>
            <a:endParaRPr lang="ru-RU" sz="1800" dirty="0" smtClean="0"/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 smtClean="0"/>
              <a:t>Евразийской </a:t>
            </a:r>
            <a:r>
              <a:rPr lang="ru-RU" sz="1800" dirty="0"/>
              <a:t>экономической </a:t>
            </a:r>
            <a:r>
              <a:rPr lang="ru-RU" sz="1800" dirty="0" smtClean="0"/>
              <a:t>комиссии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ru-RU" sz="1800" dirty="0" smtClean="0"/>
              <a:t>от </a:t>
            </a:r>
            <a:r>
              <a:rPr lang="ru-RU" sz="1800" dirty="0"/>
              <a:t>3 ноября 2016 г. № 91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1800" dirty="0"/>
              <a:t> 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1800" dirty="0"/>
              <a:t> 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sz="1800" b="1" dirty="0"/>
              <a:t>ПОРЯДОК</a:t>
            </a:r>
            <a:endParaRPr lang="ru-RU" sz="18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ru-RU" sz="1800" b="1" dirty="0"/>
              <a:t>обеспечения проведения совместных фармацевтических инспекций</a:t>
            </a:r>
            <a:endParaRPr lang="ru-RU" sz="1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ru-RU" sz="1800" dirty="0"/>
              <a:t> 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Совместные фармацевтические инспекции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r>
              <a:rPr lang="ru-RU" altLang="ru-RU" sz="1800" smtClean="0"/>
              <a:t>Проводятся в </a:t>
            </a:r>
            <a:r>
              <a:rPr lang="ru-RU" altLang="ru-RU" sz="1800" u="sng" smtClean="0"/>
              <a:t>плановом и внеплановом </a:t>
            </a:r>
            <a:r>
              <a:rPr lang="ru-RU" altLang="ru-RU" sz="1800" smtClean="0"/>
              <a:t>порядке.</a:t>
            </a:r>
          </a:p>
          <a:p>
            <a:r>
              <a:rPr lang="ru-RU" altLang="ru-RU" sz="1800" smtClean="0"/>
              <a:t>Могут проводиться фармацевтическими инспекторатами государств-членов </a:t>
            </a:r>
            <a:r>
              <a:rPr lang="ru-RU" altLang="ru-RU" sz="1800" u="sng" smtClean="0"/>
              <a:t>в рамках сотрудничества и обмена опытом</a:t>
            </a:r>
            <a:r>
              <a:rPr lang="ru-RU" altLang="ru-RU" sz="1800" smtClean="0"/>
              <a:t>.</a:t>
            </a:r>
          </a:p>
          <a:p>
            <a:r>
              <a:rPr lang="ru-RU" altLang="ru-RU" sz="1800" smtClean="0"/>
              <a:t>Совместные </a:t>
            </a:r>
            <a:r>
              <a:rPr lang="ru-RU" altLang="ru-RU" sz="1800" b="1" smtClean="0"/>
              <a:t>внеплановые</a:t>
            </a:r>
            <a:r>
              <a:rPr lang="ru-RU" altLang="ru-RU" sz="1800" smtClean="0"/>
              <a:t> инспекции проводятся фармацевтическими инспекторатами государств-членов </a:t>
            </a:r>
            <a:r>
              <a:rPr lang="ru-RU" altLang="ru-RU" sz="1800" u="sng" smtClean="0"/>
              <a:t>в целях урегулирования разногласий и обеспечения взаимного признания </a:t>
            </a:r>
            <a:r>
              <a:rPr lang="ru-RU" altLang="ru-RU" sz="1800" smtClean="0"/>
              <a:t>государствами-членами результатов инспектирования производств, доклинических (неклинических), клинических исследований (испытаний) лекарственных средств и систем фармаконадзора и дистрибьюции на соответствие правилам надлежащих практик в сфере обращения лекарственных средств в рамках Союза.</a:t>
            </a:r>
          </a:p>
          <a:p>
            <a:r>
              <a:rPr lang="ru-RU" altLang="ru-RU" sz="1800" smtClean="0"/>
              <a:t>6. Внеплановая инспекция проводится </a:t>
            </a:r>
            <a:r>
              <a:rPr lang="ru-RU" altLang="ru-RU" sz="1800" u="sng" smtClean="0"/>
              <a:t>по рекомендации Экспертного комитета по лекарственным средствам</a:t>
            </a:r>
            <a:r>
              <a:rPr lang="ru-RU" altLang="ru-RU" sz="1800" smtClean="0"/>
              <a:t>, принятой </a:t>
            </a:r>
            <a:r>
              <a:rPr lang="ru-RU" altLang="ru-RU" sz="1800" u="sng" smtClean="0"/>
              <a:t>по результатам рассмотрения обращения уполномоченного органа</a:t>
            </a:r>
            <a:r>
              <a:rPr lang="ru-RU" altLang="ru-RU" sz="1800" smtClean="0"/>
              <a:t> государства-члена в сфере обращения лекарственных средств </a:t>
            </a:r>
            <a:r>
              <a:rPr lang="ru-RU" altLang="ru-RU" sz="1800" b="1" u="sng" smtClean="0"/>
              <a:t>или инспектируемого субъекта</a:t>
            </a:r>
            <a:r>
              <a:rPr lang="ru-RU" altLang="ru-RU" sz="1800" smtClean="0"/>
              <a:t> </a:t>
            </a:r>
            <a:r>
              <a:rPr lang="ru-RU" altLang="ru-RU" sz="1800" u="sng" smtClean="0"/>
              <a:t>в целях урегулирования разногласий</a:t>
            </a:r>
            <a:r>
              <a:rPr lang="ru-RU" altLang="ru-RU" sz="1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Совместные фармацевтические инспекции</a:t>
            </a:r>
          </a:p>
        </p:txBody>
      </p:sp>
      <p:sp>
        <p:nvSpPr>
          <p:cNvPr id="880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r>
              <a:rPr lang="ru-RU" altLang="ru-RU" sz="1800" smtClean="0"/>
              <a:t>По результатам рассмотрения инспекционного отчета Экспертный комитет осуществляет в установленный срок </a:t>
            </a:r>
            <a:r>
              <a:rPr lang="ru-RU" altLang="ru-RU" sz="1800" b="1" smtClean="0"/>
              <a:t>подготовку рекомендации, содержащей предложения по урегулированию разногласий</a:t>
            </a:r>
            <a:r>
              <a:rPr lang="ru-RU" altLang="ru-RU" sz="1800" smtClean="0"/>
              <a:t>, и направляет ее в уполномоченные органы государств-членов, обеспечивающие взаимное признание государствами-членами результатов инспектирования производств, доклинических (неклинических), клинических исследований (испытаний) лекарственных средств и систем фармаконадзора на соответствие правилам надлежащих практик в сфере обращения лекарственных средств в рамках Союза и (или) правилам регистрации и экспертизы лекарственных средств для медицинского применения, утверждаемым Евразийской экономической комиссией.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188" y="1571625"/>
            <a:ext cx="8208962" cy="5000625"/>
          </a:xfrm>
        </p:spPr>
        <p:txBody>
          <a:bodyPr/>
          <a:lstStyle/>
          <a:p>
            <a:pPr marL="176212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r>
              <a:rPr lang="ru-RU" sz="2400" b="1" dirty="0" smtClean="0">
                <a:latin typeface="Arial" charset="0"/>
                <a:cs typeface="Arial" charset="0"/>
              </a:rPr>
              <a:t>Решение </a:t>
            </a:r>
            <a:r>
              <a:rPr lang="ru-RU" sz="2400" b="1" dirty="0">
                <a:latin typeface="Arial" charset="0"/>
                <a:cs typeface="Arial" charset="0"/>
              </a:rPr>
              <a:t>№ 93 «О </a:t>
            </a:r>
            <a:r>
              <a:rPr lang="ru-RU" sz="2400" b="1" u="sng" dirty="0">
                <a:latin typeface="Arial" charset="0"/>
                <a:cs typeface="Arial" charset="0"/>
              </a:rPr>
              <a:t>признании результатов инспектирования</a:t>
            </a:r>
            <a:r>
              <a:rPr lang="ru-RU" sz="2400" b="1" dirty="0">
                <a:latin typeface="Arial" charset="0"/>
                <a:cs typeface="Arial" charset="0"/>
              </a:rPr>
              <a:t> производства лекарственных средств</a:t>
            </a:r>
            <a:r>
              <a:rPr lang="ru-RU" sz="2400" b="1" dirty="0" smtClean="0">
                <a:latin typeface="Arial" charset="0"/>
                <a:cs typeface="Arial" charset="0"/>
              </a:rPr>
              <a:t>».</a:t>
            </a:r>
          </a:p>
          <a:p>
            <a:pPr marL="176212" indent="0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None/>
              <a:tabLst>
                <a:tab pos="530225" algn="l"/>
              </a:tabLst>
              <a:defRPr/>
            </a:pPr>
            <a:endParaRPr lang="ru-RU" sz="2400" dirty="0">
              <a:latin typeface="Arial" charset="0"/>
              <a:cs typeface="Arial" charset="0"/>
            </a:endParaRPr>
          </a:p>
          <a:p>
            <a:pPr marL="519112" algn="just" eaLnBrk="1" hangingPunct="1">
              <a:lnSpc>
                <a:spcPct val="90000"/>
              </a:lnSpc>
              <a:spcBef>
                <a:spcPts val="200"/>
              </a:spcBef>
              <a:buClr>
                <a:srgbClr val="00B050"/>
              </a:buClr>
              <a:buSzPct val="115000"/>
              <a:buFont typeface="Wingdings" panose="05000000000000000000" pitchFamily="2" charset="2"/>
              <a:buChar char="q"/>
              <a:tabLst>
                <a:tab pos="530225" algn="l"/>
              </a:tabLst>
              <a:defRPr/>
            </a:pPr>
            <a:r>
              <a:rPr lang="ru-RU" sz="2000" dirty="0" smtClean="0">
                <a:latin typeface="Arial" charset="0"/>
                <a:cs typeface="Arial" charset="0"/>
              </a:rPr>
              <a:t>До </a:t>
            </a:r>
            <a:r>
              <a:rPr lang="ru-RU" sz="2000" b="1" dirty="0">
                <a:latin typeface="Arial" charset="0"/>
                <a:cs typeface="Arial" charset="0"/>
              </a:rPr>
              <a:t>31 декабря 2020 года </a:t>
            </a:r>
            <a:r>
              <a:rPr lang="ru-RU" sz="2000" dirty="0">
                <a:latin typeface="Arial" charset="0"/>
                <a:cs typeface="Arial" charset="0"/>
              </a:rPr>
              <a:t>уполномоченные органы государств - членов Союза при   осуществлении   государственной   регистрации   (перерегистрации, подтверждении регистрации, внесения изменений в регистрационное </a:t>
            </a:r>
            <a:r>
              <a:rPr lang="ru-RU" sz="2000" dirty="0" smtClean="0">
                <a:latin typeface="Arial" charset="0"/>
                <a:cs typeface="Arial" charset="0"/>
              </a:rPr>
              <a:t>досье) </a:t>
            </a:r>
            <a:r>
              <a:rPr lang="ru-RU" sz="2000" dirty="0">
                <a:latin typeface="Arial" charset="0"/>
                <a:cs typeface="Arial" charset="0"/>
              </a:rPr>
              <a:t>лекарственных средств в соответствии с законодательством государства - члена Союза </a:t>
            </a:r>
            <a:r>
              <a:rPr lang="ru-RU" sz="2000" b="1" dirty="0">
                <a:latin typeface="Arial" charset="0"/>
                <a:cs typeface="Arial" charset="0"/>
              </a:rPr>
              <a:t>взаимно признают документы</a:t>
            </a:r>
            <a:r>
              <a:rPr lang="ru-RU" sz="2000" dirty="0">
                <a:latin typeface="Arial" charset="0"/>
                <a:cs typeface="Arial" charset="0"/>
              </a:rPr>
              <a:t>, выданные уполномоченными органами государств - членов Союза, подтверждающие соответствие производства </a:t>
            </a:r>
            <a:r>
              <a:rPr lang="ru-RU" sz="2000" b="1" dirty="0">
                <a:latin typeface="Arial" charset="0"/>
                <a:cs typeface="Arial" charset="0"/>
              </a:rPr>
              <a:t>лекарственных препаратов, произведенных в государствах - членах Союза</a:t>
            </a:r>
            <a:r>
              <a:rPr lang="ru-RU" sz="2000" dirty="0">
                <a:latin typeface="Arial" charset="0"/>
                <a:cs typeface="Arial" charset="0"/>
              </a:rPr>
              <a:t>, требованиям </a:t>
            </a:r>
            <a:r>
              <a:rPr lang="en-US" sz="2000" dirty="0" smtClean="0">
                <a:latin typeface="Arial" charset="0"/>
                <a:cs typeface="Arial" charset="0"/>
              </a:rPr>
              <a:t>GMP </a:t>
            </a:r>
            <a:r>
              <a:rPr lang="ru-RU" sz="2000" dirty="0" smtClean="0">
                <a:latin typeface="Arial" charset="0"/>
                <a:cs typeface="Arial" charset="0"/>
              </a:rPr>
              <a:t>Евразийского </a:t>
            </a:r>
            <a:r>
              <a:rPr lang="ru-RU" sz="2000" dirty="0">
                <a:latin typeface="Arial" charset="0"/>
                <a:cs typeface="Arial" charset="0"/>
              </a:rPr>
              <a:t>экономического союза или требованиям </a:t>
            </a:r>
            <a:r>
              <a:rPr lang="en-US" sz="2000" dirty="0" smtClean="0">
                <a:latin typeface="Arial" charset="0"/>
                <a:cs typeface="Arial" charset="0"/>
              </a:rPr>
              <a:t>GMP </a:t>
            </a:r>
            <a:r>
              <a:rPr lang="ru-RU" sz="2000" dirty="0" smtClean="0">
                <a:latin typeface="Arial" charset="0"/>
                <a:cs typeface="Arial" charset="0"/>
              </a:rPr>
              <a:t>государств </a:t>
            </a:r>
            <a:r>
              <a:rPr lang="ru-RU" sz="2000" dirty="0">
                <a:latin typeface="Arial" charset="0"/>
                <a:cs typeface="Arial" charset="0"/>
              </a:rPr>
              <a:t>- членов Союза.</a:t>
            </a:r>
          </a:p>
        </p:txBody>
      </p:sp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/>
              <a:t>Советом ЕЭК 03.11.2016 принято: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 altLang="ru-RU" sz="2800" smtClean="0"/>
              <a:t>Совместные фармацевтические инспекции</a:t>
            </a:r>
          </a:p>
        </p:txBody>
      </p:sp>
      <p:sp>
        <p:nvSpPr>
          <p:cNvPr id="89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57338"/>
            <a:ext cx="8208962" cy="4114800"/>
          </a:xfrm>
        </p:spPr>
        <p:txBody>
          <a:bodyPr/>
          <a:lstStyle/>
          <a:p>
            <a:r>
              <a:rPr lang="ru-RU" altLang="ru-RU" sz="1800" smtClean="0"/>
              <a:t>5. Обеспечение проведения плановой и внеплановой инспекции, в том числе оплата расходов (включая командировочные и иные расходы), определяется в соответствии с законодательством государств-членов.</a:t>
            </a:r>
          </a:p>
          <a:p>
            <a:endParaRPr lang="ru-RU" altLang="ru-RU" sz="1800" smtClean="0"/>
          </a:p>
          <a:p>
            <a:r>
              <a:rPr lang="ru-RU" altLang="ru-RU" sz="1800" smtClean="0"/>
              <a:t>Расходы, связанные с проведением внеплановой инспекции, могут осуществляться </a:t>
            </a:r>
            <a:r>
              <a:rPr lang="ru-RU" altLang="ru-RU" sz="1800" u="sng" smtClean="0"/>
              <a:t>за счет средств инспектируемого субъекта </a:t>
            </a:r>
            <a:r>
              <a:rPr lang="ru-RU" altLang="ru-RU" sz="1800" smtClean="0"/>
              <a:t>только в отношении фармацевтического инспектората, уполномоченный орган государства-члена которого инициировал проведение такой инспекции.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2249A-8619-4DD0-BC48-049E9E2B16AD}" type="slidenum">
              <a:rPr lang="ru-RU" smtClean="0"/>
              <a:pPr>
                <a:defRPr/>
              </a:pPr>
              <a:t>81</a:t>
            </a:fld>
            <a:endParaRPr lang="ru-RU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0270"/>
            <a:ext cx="7734300" cy="630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02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036638"/>
          </a:xfrm>
        </p:spPr>
        <p:txBody>
          <a:bodyPr/>
          <a:lstStyle/>
          <a:p>
            <a:pPr algn="ctr"/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надлежащей производственной практики Евразийского экономического союза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6053138" cy="33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3366</TotalTime>
  <Words>5746</Words>
  <Application>Microsoft Office PowerPoint</Application>
  <PresentationFormat>Экран (4:3)</PresentationFormat>
  <Paragraphs>444</Paragraphs>
  <Slides>81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81</vt:i4>
      </vt:variant>
    </vt:vector>
  </HeadingPairs>
  <TitlesOfParts>
    <vt:vector size="82" baseType="lpstr">
      <vt:lpstr>Эскиз</vt:lpstr>
      <vt:lpstr> </vt:lpstr>
      <vt:lpstr>Пакет документов ЕАЭС</vt:lpstr>
      <vt:lpstr>Решениями Совета ЕЭК от 03.11.2016 № 73-91 утверждены:</vt:lpstr>
      <vt:lpstr>Решениями Совета ЕЭК от 03.11.2016 № 73-91 утверждены:</vt:lpstr>
      <vt:lpstr>Решениями Совета ЕЭК от 03.11.2016 № 73-91 утверждены:</vt:lpstr>
      <vt:lpstr>Решениями Совета ЕЭК от 03.11.2016 № 73-91 утверждены:</vt:lpstr>
      <vt:lpstr>Советом ЕЭК 03.11.2016 принято:</vt:lpstr>
      <vt:lpstr>Советом ЕЭК 03.11.2016 принято:</vt:lpstr>
      <vt:lpstr>Правила надлежащей производственной практики Евразийского экономического союза</vt:lpstr>
      <vt:lpstr>Правила надлежащей производственной практики Евразийского экономического союза</vt:lpstr>
      <vt:lpstr>Правила надлежащей производственной практики Евразийского экономического союза</vt:lpstr>
      <vt:lpstr>Правила надлежащей производственной практики Евразийского экономического союза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Основные изменения в разделе 2 Персонал</vt:lpstr>
      <vt:lpstr>Изменение  в разделе 3 Помещения и оборудование </vt:lpstr>
      <vt:lpstr>Изменение  в разделе 3 Помещения и оборудование </vt:lpstr>
      <vt:lpstr>Изменение  в разделе 3 Помещения и оборудование </vt:lpstr>
      <vt:lpstr>Основные изменения в разделе 5 Производство</vt:lpstr>
      <vt:lpstr>Технические меры</vt:lpstr>
      <vt:lpstr>Технические меры</vt:lpstr>
      <vt:lpstr>Организационные меры</vt:lpstr>
      <vt:lpstr>Организационные меры</vt:lpstr>
      <vt:lpstr>Основные изменения в разделе 5 Производство</vt:lpstr>
      <vt:lpstr>Основные изменения в разделе 5 Производство</vt:lpstr>
      <vt:lpstr>Основные изменения в разделе 5 Производство</vt:lpstr>
      <vt:lpstr>Основные изменения в разделе 5 Производство</vt:lpstr>
      <vt:lpstr>Основные изменения в разделе 5 Производство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6 Контроль качества</vt:lpstr>
      <vt:lpstr>Основные изменения в разделе 8 «Претензии, дефекты качества и отзывы продукции»</vt:lpstr>
      <vt:lpstr>Основные изменения в разделе 8 «Претензии, дефекты качества и отзывы продукции»</vt:lpstr>
      <vt:lpstr>Изменения в Приложении 15 GMP EC </vt:lpstr>
      <vt:lpstr>Изменения в Приложении 15 GMP EC </vt:lpstr>
      <vt:lpstr>Изменения в Приложении 15 GMP EC </vt:lpstr>
      <vt:lpstr>Изменения в Приложении 15 GMP EC </vt:lpstr>
      <vt:lpstr>Изменения в Приложении 16 GMP EC </vt:lpstr>
      <vt:lpstr>Изменения в Приложении 16 GMP EC </vt:lpstr>
      <vt:lpstr>Изменения в Приложении 16 GMP EC </vt:lpstr>
      <vt:lpstr>Изменения в Приложении 16 GMP EC </vt:lpstr>
      <vt:lpstr>Изменения в Приложении 16 GMP EC </vt:lpstr>
      <vt:lpstr>Система качества  фармацевтических инспекторатов  </vt:lpstr>
      <vt:lpstr>Общие требования разработаны с учетом</vt:lpstr>
      <vt:lpstr>Термины</vt:lpstr>
      <vt:lpstr>Фармацевтические инспекции</vt:lpstr>
      <vt:lpstr>Фармацевтические инспекции</vt:lpstr>
      <vt:lpstr>Подготовка фармацевтических инспекторов</vt:lpstr>
      <vt:lpstr>Фармацевтические инспекторы должны:</vt:lpstr>
      <vt:lpstr>Дополнительные ресурсы</vt:lpstr>
      <vt:lpstr>Представление информации</vt:lpstr>
      <vt:lpstr>Правила проведения инспекций</vt:lpstr>
      <vt:lpstr>Общие положения</vt:lpstr>
      <vt:lpstr>Порядок действий</vt:lpstr>
      <vt:lpstr>Порядок действий</vt:lpstr>
      <vt:lpstr>Виды инспекций</vt:lpstr>
      <vt:lpstr>Виды инспекций</vt:lpstr>
      <vt:lpstr>Инспекционная группа</vt:lpstr>
      <vt:lpstr>Вступительное совещание</vt:lpstr>
      <vt:lpstr>Проведение инспекции</vt:lpstr>
      <vt:lpstr>Отбор образцов</vt:lpstr>
      <vt:lpstr>Заключительное совещание</vt:lpstr>
      <vt:lpstr>Порядок составления отчетности</vt:lpstr>
      <vt:lpstr>Последующий контроль по итогам инспекции</vt:lpstr>
      <vt:lpstr>Сертификат соответствия</vt:lpstr>
      <vt:lpstr>Совместные фармацевтические инспекции</vt:lpstr>
      <vt:lpstr>Совместные фармацевтические инспекции</vt:lpstr>
      <vt:lpstr>Совместные фармацевтические инспекции</vt:lpstr>
      <vt:lpstr>Совместные фармацевтические инспекции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Сертифікація виробництв лікарських засобів на відповідність вимогам  належної виробничої практики (GMP)</dc:title>
  <dc:creator>Валерий</dc:creator>
  <cp:lastModifiedBy>user</cp:lastModifiedBy>
  <cp:revision>203</cp:revision>
  <dcterms:created xsi:type="dcterms:W3CDTF">2002-11-25T11:01:51Z</dcterms:created>
  <dcterms:modified xsi:type="dcterms:W3CDTF">2017-05-15T13:25:40Z</dcterms:modified>
</cp:coreProperties>
</file>