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68" r:id="rId4"/>
    <p:sldId id="271" r:id="rId5"/>
    <p:sldId id="269" r:id="rId6"/>
    <p:sldId id="270" r:id="rId7"/>
    <p:sldId id="349" r:id="rId8"/>
    <p:sldId id="351" r:id="rId9"/>
    <p:sldId id="352" r:id="rId10"/>
    <p:sldId id="354" r:id="rId11"/>
    <p:sldId id="280" r:id="rId12"/>
    <p:sldId id="307" r:id="rId13"/>
    <p:sldId id="282" r:id="rId14"/>
    <p:sldId id="263" r:id="rId15"/>
    <p:sldId id="273" r:id="rId16"/>
    <p:sldId id="353" r:id="rId17"/>
    <p:sldId id="355" r:id="rId18"/>
    <p:sldId id="272" r:id="rId19"/>
    <p:sldId id="330" r:id="rId20"/>
    <p:sldId id="283" r:id="rId21"/>
    <p:sldId id="277" r:id="rId22"/>
    <p:sldId id="340" r:id="rId23"/>
    <p:sldId id="342" r:id="rId24"/>
    <p:sldId id="264" r:id="rId25"/>
    <p:sldId id="278" r:id="rId26"/>
    <p:sldId id="318" r:id="rId27"/>
    <p:sldId id="319" r:id="rId28"/>
    <p:sldId id="314" r:id="rId29"/>
    <p:sldId id="262" r:id="rId30"/>
    <p:sldId id="350" r:id="rId31"/>
    <p:sldId id="338" r:id="rId32"/>
  </p:sldIdLst>
  <p:sldSz cx="9169400" cy="6877050"/>
  <p:notesSz cx="6797675" cy="9926638"/>
  <p:defaultTextStyle>
    <a:defPPr>
      <a:defRPr lang="ru-RU"/>
    </a:defPPr>
    <a:lvl1pPr marL="0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039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078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117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156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195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234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273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8312" algn="l" defTabSz="117207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754E7E-D81F-4739-AD56-2697094D6EAD}">
          <p14:sldIdLst>
            <p14:sldId id="256"/>
            <p14:sldId id="281"/>
            <p14:sldId id="268"/>
            <p14:sldId id="271"/>
            <p14:sldId id="269"/>
            <p14:sldId id="270"/>
            <p14:sldId id="349"/>
            <p14:sldId id="351"/>
            <p14:sldId id="352"/>
            <p14:sldId id="354"/>
            <p14:sldId id="280"/>
            <p14:sldId id="307"/>
            <p14:sldId id="282"/>
            <p14:sldId id="263"/>
            <p14:sldId id="273"/>
            <p14:sldId id="353"/>
            <p14:sldId id="355"/>
            <p14:sldId id="272"/>
            <p14:sldId id="330"/>
            <p14:sldId id="283"/>
            <p14:sldId id="277"/>
            <p14:sldId id="340"/>
            <p14:sldId id="342"/>
            <p14:sldId id="264"/>
            <p14:sldId id="278"/>
            <p14:sldId id="318"/>
            <p14:sldId id="319"/>
            <p14:sldId id="314"/>
            <p14:sldId id="262"/>
            <p14:sldId id="350"/>
            <p14:sldId id="33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6" userDrawn="1">
          <p15:clr>
            <a:srgbClr val="A4A3A4"/>
          </p15:clr>
        </p15:guide>
        <p15:guide id="2" pos="2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  <a:srgbClr val="FF66CC"/>
    <a:srgbClr val="CC66FF"/>
    <a:srgbClr val="CC99FF"/>
    <a:srgbClr val="CCCCFF"/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32"/>
  </p:normalViewPr>
  <p:slideViewPr>
    <p:cSldViewPr>
      <p:cViewPr varScale="1">
        <p:scale>
          <a:sx n="64" d="100"/>
          <a:sy n="64" d="100"/>
        </p:scale>
        <p:origin x="-1166" y="-86"/>
      </p:cViewPr>
      <p:guideLst>
        <p:guide orient="horz" pos="2166"/>
        <p:guide pos="2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D06F7-71B2-C14D-BBC0-080CAEC3580B}" type="doc">
      <dgm:prSet loTypeId="urn:microsoft.com/office/officeart/2005/8/layout/vProcess5" loCatId="" qsTypeId="urn:microsoft.com/office/officeart/2005/8/quickstyle/3D7" qsCatId="3D" csTypeId="urn:microsoft.com/office/officeart/2005/8/colors/accent1_2" csCatId="accent1" phldr="1"/>
      <dgm:spPr>
        <a:scene3d>
          <a:camera prst="perspectiveLeft" fov="2400000" zoom="91000">
            <a:rot lat="0" lon="600000" rev="0"/>
          </a:camera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F87C1BCF-8F1D-164E-9044-8F303A4F98F3}">
      <dgm:prSet phldrT="[Текст]" custT="1"/>
      <dgm:spPr>
        <a:solidFill>
          <a:srgbClr val="FF2600">
            <a:alpha val="40000"/>
          </a:srgbClr>
        </a:solidFill>
      </dgm:spPr>
      <dgm:t>
        <a:bodyPr/>
        <a:lstStyle/>
        <a:p>
          <a:r>
            <a:rPr lang="ru-RU" sz="3200" dirty="0"/>
            <a:t>Оценить наличие необходимых исследований</a:t>
          </a:r>
        </a:p>
      </dgm:t>
    </dgm:pt>
    <dgm:pt modelId="{74A40CF1-5692-364D-AF2A-8B57D02614BF}" type="parTrans" cxnId="{5C07BCFC-0583-434D-B5D4-8FB486EC42F2}">
      <dgm:prSet/>
      <dgm:spPr/>
      <dgm:t>
        <a:bodyPr/>
        <a:lstStyle/>
        <a:p>
          <a:endParaRPr lang="ru-RU" sz="3200"/>
        </a:p>
      </dgm:t>
    </dgm:pt>
    <dgm:pt modelId="{16B36735-4277-674C-8DA8-B408C1F6C38A}" type="sibTrans" cxnId="{5C07BCFC-0583-434D-B5D4-8FB486EC42F2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 sz="3200"/>
        </a:p>
      </dgm:t>
    </dgm:pt>
    <dgm:pt modelId="{5D16FB91-333B-8B4F-B368-34A6BA1E8F72}">
      <dgm:prSet phldrT="[Текст]" custT="1"/>
      <dgm:spPr>
        <a:solidFill>
          <a:srgbClr val="FFFF00">
            <a:alpha val="40000"/>
          </a:srgbClr>
        </a:solidFill>
      </dgm:spPr>
      <dgm:t>
        <a:bodyPr/>
        <a:lstStyle/>
        <a:p>
          <a:r>
            <a:rPr lang="ru-RU" sz="3200" dirty="0"/>
            <a:t>Оценить соответствие </a:t>
          </a:r>
          <a:r>
            <a:rPr lang="en-US" sz="3200" dirty="0"/>
            <a:t>GCP</a:t>
          </a:r>
          <a:r>
            <a:rPr lang="ru-RU" sz="3200" dirty="0"/>
            <a:t>/</a:t>
          </a:r>
          <a:r>
            <a:rPr lang="en-US" sz="3200" dirty="0"/>
            <a:t>GLP-</a:t>
          </a:r>
          <a:r>
            <a:rPr lang="ru-RU" sz="3200" dirty="0"/>
            <a:t>стандарту</a:t>
          </a:r>
        </a:p>
      </dgm:t>
    </dgm:pt>
    <dgm:pt modelId="{CA631846-6DF4-0D43-B293-6A08495C5654}" type="parTrans" cxnId="{B0934FB6-024C-564F-8F69-FBC04EBD1DE4}">
      <dgm:prSet/>
      <dgm:spPr/>
      <dgm:t>
        <a:bodyPr/>
        <a:lstStyle/>
        <a:p>
          <a:endParaRPr lang="ru-RU" sz="3200"/>
        </a:p>
      </dgm:t>
    </dgm:pt>
    <dgm:pt modelId="{687022C3-8674-1949-98E5-76AB9149FAB8}" type="sibTrans" cxnId="{B0934FB6-024C-564F-8F69-FBC04EBD1DE4}">
      <dgm:prSet custT="1"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 sz="3200"/>
        </a:p>
      </dgm:t>
    </dgm:pt>
    <dgm:pt modelId="{385E0F08-2006-8D4F-A129-10C8FE467AFE}">
      <dgm:prSet phldrT="[Текст]" custT="1"/>
      <dgm:spPr>
        <a:solidFill>
          <a:srgbClr val="00B050">
            <a:alpha val="40000"/>
          </a:srgbClr>
        </a:solidFill>
      </dgm:spPr>
      <dgm:t>
        <a:bodyPr/>
        <a:lstStyle/>
        <a:p>
          <a:r>
            <a:rPr lang="ru-RU" sz="3200" dirty="0"/>
            <a:t>Оценить доказанность положительного соотношения «Польза-Риск»</a:t>
          </a:r>
        </a:p>
      </dgm:t>
    </dgm:pt>
    <dgm:pt modelId="{2DD735EF-1577-CE49-AA8E-667A7D657B6F}" type="parTrans" cxnId="{D7413DAA-A05C-C640-9E34-FB0CC57A7B8E}">
      <dgm:prSet/>
      <dgm:spPr/>
      <dgm:t>
        <a:bodyPr/>
        <a:lstStyle/>
        <a:p>
          <a:endParaRPr lang="ru-RU" sz="3200"/>
        </a:p>
      </dgm:t>
    </dgm:pt>
    <dgm:pt modelId="{EFF72FFD-BBB8-F449-B00B-94AABED6A18A}" type="sibTrans" cxnId="{D7413DAA-A05C-C640-9E34-FB0CC57A7B8E}">
      <dgm:prSet/>
      <dgm:spPr/>
      <dgm:t>
        <a:bodyPr/>
        <a:lstStyle/>
        <a:p>
          <a:endParaRPr lang="ru-RU" sz="3200"/>
        </a:p>
      </dgm:t>
    </dgm:pt>
    <dgm:pt modelId="{13A576AE-A5E2-404B-BAC2-41E63898EED8}" type="pres">
      <dgm:prSet presAssocID="{E4DD06F7-71B2-C14D-BBC0-080CAEC3580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B34C21-80BF-2B41-AACF-582207555AFE}" type="pres">
      <dgm:prSet presAssocID="{E4DD06F7-71B2-C14D-BBC0-080CAEC3580B}" presName="dummyMaxCanvas" presStyleCnt="0">
        <dgm:presLayoutVars/>
      </dgm:prSet>
      <dgm:spPr/>
    </dgm:pt>
    <dgm:pt modelId="{7FFB1DC7-2B04-BA48-BD0C-5B25E81BF03D}" type="pres">
      <dgm:prSet presAssocID="{E4DD06F7-71B2-C14D-BBC0-080CAEC3580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CDE8D-20D8-2943-B8F8-B3BF02697B64}" type="pres">
      <dgm:prSet presAssocID="{E4DD06F7-71B2-C14D-BBC0-080CAEC3580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5DC02C-A3DA-8746-9562-9037BA9E1922}" type="pres">
      <dgm:prSet presAssocID="{E4DD06F7-71B2-C14D-BBC0-080CAEC3580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3987B-F9E4-B646-8B67-9E94A52A0BE0}" type="pres">
      <dgm:prSet presAssocID="{E4DD06F7-71B2-C14D-BBC0-080CAEC3580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D1AE6-B04C-F44E-B5F6-C561866EE095}" type="pres">
      <dgm:prSet presAssocID="{E4DD06F7-71B2-C14D-BBC0-080CAEC3580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4141A-9135-274C-9C1E-6F8EC872C4A1}" type="pres">
      <dgm:prSet presAssocID="{E4DD06F7-71B2-C14D-BBC0-080CAEC3580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3B553-40D2-E246-B6AF-CBDFA553295C}" type="pres">
      <dgm:prSet presAssocID="{E4DD06F7-71B2-C14D-BBC0-080CAEC3580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466D-590E-FD48-8852-C18C507748BB}" type="pres">
      <dgm:prSet presAssocID="{E4DD06F7-71B2-C14D-BBC0-080CAEC3580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B2D69F-2B66-C64F-BD43-6404F57B0CA1}" type="presOf" srcId="{F87C1BCF-8F1D-164E-9044-8F303A4F98F3}" destId="{7FFB1DC7-2B04-BA48-BD0C-5B25E81BF03D}" srcOrd="0" destOrd="0" presId="urn:microsoft.com/office/officeart/2005/8/layout/vProcess5"/>
    <dgm:cxn modelId="{66F3E75F-7E1B-5D4D-891B-1EC3655B05D6}" type="presOf" srcId="{5D16FB91-333B-8B4F-B368-34A6BA1E8F72}" destId="{DA2CDE8D-20D8-2943-B8F8-B3BF02697B64}" srcOrd="0" destOrd="0" presId="urn:microsoft.com/office/officeart/2005/8/layout/vProcess5"/>
    <dgm:cxn modelId="{D7413DAA-A05C-C640-9E34-FB0CC57A7B8E}" srcId="{E4DD06F7-71B2-C14D-BBC0-080CAEC3580B}" destId="{385E0F08-2006-8D4F-A129-10C8FE467AFE}" srcOrd="2" destOrd="0" parTransId="{2DD735EF-1577-CE49-AA8E-667A7D657B6F}" sibTransId="{EFF72FFD-BBB8-F449-B00B-94AABED6A18A}"/>
    <dgm:cxn modelId="{8338F8A7-3547-5F44-B27D-3F1F38A64576}" type="presOf" srcId="{385E0F08-2006-8D4F-A129-10C8FE467AFE}" destId="{3D8E466D-590E-FD48-8852-C18C507748BB}" srcOrd="1" destOrd="0" presId="urn:microsoft.com/office/officeart/2005/8/layout/vProcess5"/>
    <dgm:cxn modelId="{77CD69B2-F49D-4641-882B-6C2F21ABC691}" type="presOf" srcId="{F87C1BCF-8F1D-164E-9044-8F303A4F98F3}" destId="{9394141A-9135-274C-9C1E-6F8EC872C4A1}" srcOrd="1" destOrd="0" presId="urn:microsoft.com/office/officeart/2005/8/layout/vProcess5"/>
    <dgm:cxn modelId="{DDA56D2E-2455-8B43-935A-4B116B12BFA5}" type="presOf" srcId="{385E0F08-2006-8D4F-A129-10C8FE467AFE}" destId="{B45DC02C-A3DA-8746-9562-9037BA9E1922}" srcOrd="0" destOrd="0" presId="urn:microsoft.com/office/officeart/2005/8/layout/vProcess5"/>
    <dgm:cxn modelId="{2C23BCD6-94C3-9945-8731-FFD3112EAA49}" type="presOf" srcId="{5D16FB91-333B-8B4F-B368-34A6BA1E8F72}" destId="{60F3B553-40D2-E246-B6AF-CBDFA553295C}" srcOrd="1" destOrd="0" presId="urn:microsoft.com/office/officeart/2005/8/layout/vProcess5"/>
    <dgm:cxn modelId="{95904B31-4122-7A44-866D-76BF612EF12C}" type="presOf" srcId="{E4DD06F7-71B2-C14D-BBC0-080CAEC3580B}" destId="{13A576AE-A5E2-404B-BAC2-41E63898EED8}" srcOrd="0" destOrd="0" presId="urn:microsoft.com/office/officeart/2005/8/layout/vProcess5"/>
    <dgm:cxn modelId="{B0934FB6-024C-564F-8F69-FBC04EBD1DE4}" srcId="{E4DD06F7-71B2-C14D-BBC0-080CAEC3580B}" destId="{5D16FB91-333B-8B4F-B368-34A6BA1E8F72}" srcOrd="1" destOrd="0" parTransId="{CA631846-6DF4-0D43-B293-6A08495C5654}" sibTransId="{687022C3-8674-1949-98E5-76AB9149FAB8}"/>
    <dgm:cxn modelId="{5C07BCFC-0583-434D-B5D4-8FB486EC42F2}" srcId="{E4DD06F7-71B2-C14D-BBC0-080CAEC3580B}" destId="{F87C1BCF-8F1D-164E-9044-8F303A4F98F3}" srcOrd="0" destOrd="0" parTransId="{74A40CF1-5692-364D-AF2A-8B57D02614BF}" sibTransId="{16B36735-4277-674C-8DA8-B408C1F6C38A}"/>
    <dgm:cxn modelId="{CA3F4D86-AA22-C24E-8325-815E894CEB1D}" type="presOf" srcId="{16B36735-4277-674C-8DA8-B408C1F6C38A}" destId="{0DD3987B-F9E4-B646-8B67-9E94A52A0BE0}" srcOrd="0" destOrd="0" presId="urn:microsoft.com/office/officeart/2005/8/layout/vProcess5"/>
    <dgm:cxn modelId="{3F38B624-5A73-7345-B4F7-4F414B46C7FC}" type="presOf" srcId="{687022C3-8674-1949-98E5-76AB9149FAB8}" destId="{579D1AE6-B04C-F44E-B5F6-C561866EE095}" srcOrd="0" destOrd="0" presId="urn:microsoft.com/office/officeart/2005/8/layout/vProcess5"/>
    <dgm:cxn modelId="{A1FB269F-3906-0043-A579-78E01AB1FE47}" type="presParOf" srcId="{13A576AE-A5E2-404B-BAC2-41E63898EED8}" destId="{3EB34C21-80BF-2B41-AACF-582207555AFE}" srcOrd="0" destOrd="0" presId="urn:microsoft.com/office/officeart/2005/8/layout/vProcess5"/>
    <dgm:cxn modelId="{A7648C89-3D8F-674F-9FAF-A66CA9A64930}" type="presParOf" srcId="{13A576AE-A5E2-404B-BAC2-41E63898EED8}" destId="{7FFB1DC7-2B04-BA48-BD0C-5B25E81BF03D}" srcOrd="1" destOrd="0" presId="urn:microsoft.com/office/officeart/2005/8/layout/vProcess5"/>
    <dgm:cxn modelId="{BC200756-FE65-754D-812B-AB49FA56F3A2}" type="presParOf" srcId="{13A576AE-A5E2-404B-BAC2-41E63898EED8}" destId="{DA2CDE8D-20D8-2943-B8F8-B3BF02697B64}" srcOrd="2" destOrd="0" presId="urn:microsoft.com/office/officeart/2005/8/layout/vProcess5"/>
    <dgm:cxn modelId="{A7028272-9C9E-5049-B299-AF6B66BEE34C}" type="presParOf" srcId="{13A576AE-A5E2-404B-BAC2-41E63898EED8}" destId="{B45DC02C-A3DA-8746-9562-9037BA9E1922}" srcOrd="3" destOrd="0" presId="urn:microsoft.com/office/officeart/2005/8/layout/vProcess5"/>
    <dgm:cxn modelId="{4B17A3B3-20AD-4B41-8B27-CF2DBA67911A}" type="presParOf" srcId="{13A576AE-A5E2-404B-BAC2-41E63898EED8}" destId="{0DD3987B-F9E4-B646-8B67-9E94A52A0BE0}" srcOrd="4" destOrd="0" presId="urn:microsoft.com/office/officeart/2005/8/layout/vProcess5"/>
    <dgm:cxn modelId="{7D27F5E0-8F6B-AD48-83D7-DF408AB1388E}" type="presParOf" srcId="{13A576AE-A5E2-404B-BAC2-41E63898EED8}" destId="{579D1AE6-B04C-F44E-B5F6-C561866EE095}" srcOrd="5" destOrd="0" presId="urn:microsoft.com/office/officeart/2005/8/layout/vProcess5"/>
    <dgm:cxn modelId="{54BB3A6E-EFDE-A44A-A04C-779B822F584D}" type="presParOf" srcId="{13A576AE-A5E2-404B-BAC2-41E63898EED8}" destId="{9394141A-9135-274C-9C1E-6F8EC872C4A1}" srcOrd="6" destOrd="0" presId="urn:microsoft.com/office/officeart/2005/8/layout/vProcess5"/>
    <dgm:cxn modelId="{E95B89DF-8488-A04D-B090-D7DCD8489674}" type="presParOf" srcId="{13A576AE-A5E2-404B-BAC2-41E63898EED8}" destId="{60F3B553-40D2-E246-B6AF-CBDFA553295C}" srcOrd="7" destOrd="0" presId="urn:microsoft.com/office/officeart/2005/8/layout/vProcess5"/>
    <dgm:cxn modelId="{DEB342E0-E11D-7A47-AE4C-DC34E46D588A}" type="presParOf" srcId="{13A576AE-A5E2-404B-BAC2-41E63898EED8}" destId="{3D8E466D-590E-FD48-8852-C18C507748B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575E79-F579-CA4E-A481-A68DD9EF9CAD}" type="doc">
      <dgm:prSet loTypeId="urn:microsoft.com/office/officeart/2005/8/layout/list1" loCatId="" qsTypeId="urn:microsoft.com/office/officeart/2005/8/quickstyle/3D7" qsCatId="3D" csTypeId="urn:microsoft.com/office/officeart/2005/8/colors/accent1_1" csCatId="accent1" phldr="1"/>
      <dgm:spPr>
        <a:scene3d>
          <a:camera prst="perspectiveLeft" fov="1800000" zoom="91000">
            <a:rot lat="0" lon="600000" rev="0"/>
          </a:camera>
          <a:lightRig rig="threePt" dir="t">
            <a:rot lat="0" lon="0" rev="20640000"/>
          </a:lightRig>
        </a:scene3d>
      </dgm:spPr>
      <dgm:t>
        <a:bodyPr/>
        <a:lstStyle/>
        <a:p>
          <a:endParaRPr lang="ru-RU"/>
        </a:p>
      </dgm:t>
    </dgm:pt>
    <dgm:pt modelId="{CA0E83E7-CFC6-844A-8CCB-C5ADF95A5C2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700" b="1" dirty="0"/>
            <a:t>Препараты</a:t>
          </a:r>
          <a:r>
            <a:rPr lang="ru-RU" sz="1700" b="1" baseline="0" dirty="0"/>
            <a:t> химического синтеза</a:t>
          </a:r>
          <a:endParaRPr lang="ru-RU" sz="1700" b="1" dirty="0"/>
        </a:p>
      </dgm:t>
    </dgm:pt>
    <dgm:pt modelId="{A2182C7C-9795-C44D-A0A3-7AAF8578476D}" type="parTrans" cxnId="{00F26C9D-9305-F043-85ED-170AB7F6B354}">
      <dgm:prSet/>
      <dgm:spPr/>
      <dgm:t>
        <a:bodyPr/>
        <a:lstStyle/>
        <a:p>
          <a:endParaRPr lang="ru-RU" sz="1700"/>
        </a:p>
      </dgm:t>
    </dgm:pt>
    <dgm:pt modelId="{23DB0558-47A7-8E46-A9B0-AAB97D6CD2AF}" type="sibTrans" cxnId="{00F26C9D-9305-F043-85ED-170AB7F6B354}">
      <dgm:prSet/>
      <dgm:spPr/>
      <dgm:t>
        <a:bodyPr/>
        <a:lstStyle/>
        <a:p>
          <a:endParaRPr lang="ru-RU" sz="1700"/>
        </a:p>
      </dgm:t>
    </dgm:pt>
    <dgm:pt modelId="{9E03D873-BDD7-E046-9239-CEBBB784374B}">
      <dgm:prSet phldrT="[Текст]" custT="1"/>
      <dgm:spPr/>
      <dgm:t>
        <a:bodyPr/>
        <a:lstStyle/>
        <a:p>
          <a:r>
            <a:rPr lang="ru-RU" sz="1700" dirty="0"/>
            <a:t>Оригинальные ЛП</a:t>
          </a:r>
          <a:r>
            <a:rPr lang="ru-RU" sz="1700" baseline="0" dirty="0"/>
            <a:t> – «первая» молекула, досье которой содержит полный объем исследований безопасности и эффективности</a:t>
          </a:r>
          <a:endParaRPr lang="ru-RU" sz="1700" dirty="0"/>
        </a:p>
      </dgm:t>
    </dgm:pt>
    <dgm:pt modelId="{87AE6DEA-2CA0-7C47-8E96-EA2D1E3A7820}" type="parTrans" cxnId="{573680AC-7FC7-244B-BB90-C13D9D5AF302}">
      <dgm:prSet/>
      <dgm:spPr/>
      <dgm:t>
        <a:bodyPr/>
        <a:lstStyle/>
        <a:p>
          <a:endParaRPr lang="ru-RU" sz="1700"/>
        </a:p>
      </dgm:t>
    </dgm:pt>
    <dgm:pt modelId="{FDE9D446-3E3B-CC41-974A-F6F6175C3094}" type="sibTrans" cxnId="{573680AC-7FC7-244B-BB90-C13D9D5AF302}">
      <dgm:prSet/>
      <dgm:spPr/>
      <dgm:t>
        <a:bodyPr/>
        <a:lstStyle/>
        <a:p>
          <a:endParaRPr lang="ru-RU" sz="1700"/>
        </a:p>
      </dgm:t>
    </dgm:pt>
    <dgm:pt modelId="{5E8E11AB-C65E-2342-BB71-94A104CAEECD}">
      <dgm:prSet phldrT="[Текст]" custT="1"/>
      <dgm:spPr>
        <a:solidFill>
          <a:srgbClr val="00B0F0">
            <a:alpha val="77000"/>
          </a:srgbClr>
        </a:solidFill>
      </dgm:spPr>
      <dgm:t>
        <a:bodyPr/>
        <a:lstStyle/>
        <a:p>
          <a:r>
            <a:rPr lang="ru-RU" sz="1700" b="1" dirty="0"/>
            <a:t>Биологические</a:t>
          </a:r>
          <a:r>
            <a:rPr lang="ru-RU" sz="1700" b="1" baseline="0" dirty="0"/>
            <a:t> препараты</a:t>
          </a:r>
          <a:endParaRPr lang="ru-RU" sz="1700" b="1" dirty="0"/>
        </a:p>
      </dgm:t>
    </dgm:pt>
    <dgm:pt modelId="{03A7B01A-24EA-704D-BAE3-0DB1AB6C05F6}" type="parTrans" cxnId="{1C11C1CC-4173-624D-B157-DCA956CD9BF0}">
      <dgm:prSet/>
      <dgm:spPr/>
      <dgm:t>
        <a:bodyPr/>
        <a:lstStyle/>
        <a:p>
          <a:endParaRPr lang="ru-RU" sz="1700"/>
        </a:p>
      </dgm:t>
    </dgm:pt>
    <dgm:pt modelId="{4DC5DD4F-E093-FA48-8B71-067C297C984B}" type="sibTrans" cxnId="{1C11C1CC-4173-624D-B157-DCA956CD9BF0}">
      <dgm:prSet/>
      <dgm:spPr/>
      <dgm:t>
        <a:bodyPr/>
        <a:lstStyle/>
        <a:p>
          <a:endParaRPr lang="ru-RU" sz="1700"/>
        </a:p>
      </dgm:t>
    </dgm:pt>
    <dgm:pt modelId="{F4624682-ACE8-7442-A81A-334D20F48CBA}">
      <dgm:prSet phldrT="[Текст]" custT="1"/>
      <dgm:spPr/>
      <dgm:t>
        <a:bodyPr/>
        <a:lstStyle/>
        <a:p>
          <a:r>
            <a:rPr lang="ru-RU" sz="1700" dirty="0" err="1"/>
            <a:t>Референтный</a:t>
          </a:r>
          <a:r>
            <a:rPr lang="ru-RU" sz="1700" dirty="0"/>
            <a:t> ЛП - молекула, досье которой содержит полный объем исследований безопасности, эффективности, иммуногенности</a:t>
          </a:r>
        </a:p>
      </dgm:t>
    </dgm:pt>
    <dgm:pt modelId="{0077A692-CF75-2F49-AF50-5530D35D78BE}" type="parTrans" cxnId="{7756923E-83BC-BD48-AD21-98C65345D9C6}">
      <dgm:prSet/>
      <dgm:spPr/>
      <dgm:t>
        <a:bodyPr/>
        <a:lstStyle/>
        <a:p>
          <a:endParaRPr lang="ru-RU" sz="1700"/>
        </a:p>
      </dgm:t>
    </dgm:pt>
    <dgm:pt modelId="{128472F0-1667-6742-BE0F-A6C089E1EFF7}" type="sibTrans" cxnId="{7756923E-83BC-BD48-AD21-98C65345D9C6}">
      <dgm:prSet/>
      <dgm:spPr/>
      <dgm:t>
        <a:bodyPr/>
        <a:lstStyle/>
        <a:p>
          <a:endParaRPr lang="ru-RU" sz="1700"/>
        </a:p>
      </dgm:t>
    </dgm:pt>
    <dgm:pt modelId="{EC3381C6-0F5F-F84B-973A-16F2B059C5A8}">
      <dgm:prSet phldrT="[Текст]" custT="1"/>
      <dgm:spPr/>
      <dgm:t>
        <a:bodyPr/>
        <a:lstStyle/>
        <a:p>
          <a:r>
            <a:rPr lang="ru-RU" sz="1700" dirty="0" err="1"/>
            <a:t>Генерические</a:t>
          </a:r>
          <a:r>
            <a:rPr lang="ru-RU" sz="1700" dirty="0"/>
            <a:t> ЛП – имеют</a:t>
          </a:r>
          <a:r>
            <a:rPr lang="ru-RU" sz="1700" baseline="0" dirty="0"/>
            <a:t> такой же качественный и количественный состав, как ОЛП, ту же лекарственную форму и сопоставимую </a:t>
          </a:r>
          <a:r>
            <a:rPr lang="ru-RU" sz="1700" baseline="0" dirty="0" err="1"/>
            <a:t>биодоступность</a:t>
          </a:r>
          <a:endParaRPr lang="ru-RU" sz="1700" dirty="0"/>
        </a:p>
      </dgm:t>
    </dgm:pt>
    <dgm:pt modelId="{52749D0C-50A5-224D-84DA-F2900301CD87}" type="parTrans" cxnId="{033E16C7-D141-9247-966D-0C204B19C589}">
      <dgm:prSet/>
      <dgm:spPr/>
      <dgm:t>
        <a:bodyPr/>
        <a:lstStyle/>
        <a:p>
          <a:endParaRPr lang="ru-RU" sz="1700"/>
        </a:p>
      </dgm:t>
    </dgm:pt>
    <dgm:pt modelId="{C215213B-6CEE-0540-B30C-2C29355E1D8E}" type="sibTrans" cxnId="{033E16C7-D141-9247-966D-0C204B19C589}">
      <dgm:prSet/>
      <dgm:spPr/>
      <dgm:t>
        <a:bodyPr/>
        <a:lstStyle/>
        <a:p>
          <a:endParaRPr lang="ru-RU" sz="1700"/>
        </a:p>
      </dgm:t>
    </dgm:pt>
    <dgm:pt modelId="{8C753771-7026-6E4E-99E9-6701E0A95D42}">
      <dgm:prSet phldrT="[Текст]" custT="1"/>
      <dgm:spPr/>
      <dgm:t>
        <a:bodyPr/>
        <a:lstStyle/>
        <a:p>
          <a:r>
            <a:rPr lang="ru-RU" sz="1700" dirty="0"/>
            <a:t>Гибридный ЛП («Инновационный») - имеет отличия в составе, лекарственной форме, дозировке, показаниях к применению или пути введения</a:t>
          </a:r>
        </a:p>
      </dgm:t>
    </dgm:pt>
    <dgm:pt modelId="{E42EB44A-EBF4-CF44-B713-2B1755891FDB}" type="parTrans" cxnId="{0B2EC218-D7DC-7B4B-B1B3-F92B2BEBF8F5}">
      <dgm:prSet/>
      <dgm:spPr/>
      <dgm:t>
        <a:bodyPr/>
        <a:lstStyle/>
        <a:p>
          <a:endParaRPr lang="ru-RU" sz="1700"/>
        </a:p>
      </dgm:t>
    </dgm:pt>
    <dgm:pt modelId="{270A0EB6-0F0D-FB42-BD53-D7409F0B1B13}" type="sibTrans" cxnId="{0B2EC218-D7DC-7B4B-B1B3-F92B2BEBF8F5}">
      <dgm:prSet/>
      <dgm:spPr/>
      <dgm:t>
        <a:bodyPr/>
        <a:lstStyle/>
        <a:p>
          <a:endParaRPr lang="ru-RU" sz="1700"/>
        </a:p>
      </dgm:t>
    </dgm:pt>
    <dgm:pt modelId="{7AA8AC94-0579-004A-9399-CCC55CCD1889}">
      <dgm:prSet phldrT="[Текст]" custT="1"/>
      <dgm:spPr/>
      <dgm:t>
        <a:bodyPr/>
        <a:lstStyle/>
        <a:p>
          <a:r>
            <a:rPr lang="ru-RU" sz="1700" dirty="0" err="1"/>
            <a:t>Биоаналогичный</a:t>
          </a:r>
          <a:r>
            <a:rPr lang="ru-RU" sz="1700" dirty="0"/>
            <a:t> ЛП – версия </a:t>
          </a:r>
          <a:r>
            <a:rPr lang="ru-RU" sz="1700" dirty="0" err="1"/>
            <a:t>референтной</a:t>
          </a:r>
          <a:r>
            <a:rPr lang="ru-RU" sz="1700" dirty="0"/>
            <a:t> молекулы, имеющая</a:t>
          </a:r>
          <a:r>
            <a:rPr lang="ru-RU" sz="1700" baseline="0" dirty="0"/>
            <a:t> доказано сходное происхождение, показатели качества, биологическую активность, эффективность и безопасность</a:t>
          </a:r>
          <a:endParaRPr lang="ru-RU" sz="1700" dirty="0"/>
        </a:p>
      </dgm:t>
    </dgm:pt>
    <dgm:pt modelId="{D4E45BF2-28FF-6443-B477-C728EC1296DA}" type="parTrans" cxnId="{00F5D9AB-EC8B-9E41-B080-068A698BB672}">
      <dgm:prSet/>
      <dgm:spPr/>
      <dgm:t>
        <a:bodyPr/>
        <a:lstStyle/>
        <a:p>
          <a:endParaRPr lang="ru-RU" sz="1700"/>
        </a:p>
      </dgm:t>
    </dgm:pt>
    <dgm:pt modelId="{A418D3F6-BD46-5546-85E0-6CF3E06413FE}" type="sibTrans" cxnId="{00F5D9AB-EC8B-9E41-B080-068A698BB672}">
      <dgm:prSet/>
      <dgm:spPr/>
      <dgm:t>
        <a:bodyPr/>
        <a:lstStyle/>
        <a:p>
          <a:endParaRPr lang="ru-RU" sz="1700"/>
        </a:p>
      </dgm:t>
    </dgm:pt>
    <dgm:pt modelId="{8EC5077A-89F0-0847-B3A3-95EB73D3895F}">
      <dgm:prSet phldrT="[Текст]" custT="1"/>
      <dgm:spPr>
        <a:solidFill>
          <a:srgbClr val="FFFF00">
            <a:alpha val="82000"/>
          </a:srgbClr>
        </a:solidFill>
      </dgm:spPr>
      <dgm:t>
        <a:bodyPr/>
        <a:lstStyle/>
        <a:p>
          <a:r>
            <a:rPr lang="ru-RU" sz="1700" b="1" dirty="0"/>
            <a:t>«Бабушкины» лекарства («</a:t>
          </a:r>
          <a:r>
            <a:rPr lang="en-US" sz="1700" b="1" dirty="0"/>
            <a:t>Grandma-Drug</a:t>
          </a:r>
          <a:r>
            <a:rPr lang="ru-RU" sz="1700" b="1" dirty="0"/>
            <a:t>»)</a:t>
          </a:r>
        </a:p>
      </dgm:t>
    </dgm:pt>
    <dgm:pt modelId="{62D5B46B-6EB9-D241-9880-8CA8023616C3}" type="parTrans" cxnId="{E08029E7-7860-BB4C-9D90-12CE81B64BB7}">
      <dgm:prSet/>
      <dgm:spPr/>
      <dgm:t>
        <a:bodyPr/>
        <a:lstStyle/>
        <a:p>
          <a:endParaRPr lang="ru-RU" sz="1700"/>
        </a:p>
      </dgm:t>
    </dgm:pt>
    <dgm:pt modelId="{83DAE76C-D344-9F42-A8B8-48B5852F2763}" type="sibTrans" cxnId="{E08029E7-7860-BB4C-9D90-12CE81B64BB7}">
      <dgm:prSet/>
      <dgm:spPr/>
      <dgm:t>
        <a:bodyPr/>
        <a:lstStyle/>
        <a:p>
          <a:endParaRPr lang="ru-RU" sz="1700"/>
        </a:p>
      </dgm:t>
    </dgm:pt>
    <dgm:pt modelId="{319634CF-B94D-4E4C-A706-05E9562C7F0B}">
      <dgm:prSet phldrT="[Текст]" custT="1"/>
      <dgm:spPr/>
      <dgm:t>
        <a:bodyPr/>
        <a:lstStyle/>
        <a:p>
          <a:r>
            <a:rPr lang="ru-RU" sz="1700" dirty="0"/>
            <a:t>ЛП</a:t>
          </a:r>
          <a:r>
            <a:rPr lang="ru-RU" sz="1700" baseline="0" dirty="0"/>
            <a:t> с хорошо изученным применением – эффективность и безопасность молекулы признаны на основе пострегистрационных или эпидемиологических КИ, опыт обращения составляет более 10 лет не менее чем в 3 государствах</a:t>
          </a:r>
          <a:endParaRPr lang="ru-RU" sz="1700" dirty="0"/>
        </a:p>
      </dgm:t>
    </dgm:pt>
    <dgm:pt modelId="{CB72A042-894C-D64E-A0CB-1E8349F76952}" type="parTrans" cxnId="{C5C867FD-2CCF-C044-AE28-DB5EAB8AE10B}">
      <dgm:prSet/>
      <dgm:spPr/>
      <dgm:t>
        <a:bodyPr/>
        <a:lstStyle/>
        <a:p>
          <a:endParaRPr lang="ru-RU" sz="1700"/>
        </a:p>
      </dgm:t>
    </dgm:pt>
    <dgm:pt modelId="{C4AF9791-FE3D-7543-9A10-93A3B3261B3E}" type="sibTrans" cxnId="{C5C867FD-2CCF-C044-AE28-DB5EAB8AE10B}">
      <dgm:prSet/>
      <dgm:spPr/>
      <dgm:t>
        <a:bodyPr/>
        <a:lstStyle/>
        <a:p>
          <a:endParaRPr lang="ru-RU" sz="1700"/>
        </a:p>
      </dgm:t>
    </dgm:pt>
    <dgm:pt modelId="{8CA6B69D-FF9C-2348-BFC8-C39F4B3A8DD7}">
      <dgm:prSet phldrT="[Текст]" custT="1"/>
      <dgm:spPr/>
      <dgm:t>
        <a:bodyPr/>
        <a:lstStyle/>
        <a:p>
          <a:r>
            <a:rPr lang="ru-RU" sz="1700" dirty="0"/>
            <a:t>Лекарственный растительный препарат - содержит в качестве АФИ - лекарственное растительное сырье либо продукты его переработки</a:t>
          </a:r>
        </a:p>
      </dgm:t>
    </dgm:pt>
    <dgm:pt modelId="{D4FCCDF0-4DAA-7145-ADC7-42E1E1FCD90A}" type="parTrans" cxnId="{E7B5EE41-8E34-654E-8559-C2735531B9D8}">
      <dgm:prSet/>
      <dgm:spPr/>
      <dgm:t>
        <a:bodyPr/>
        <a:lstStyle/>
        <a:p>
          <a:endParaRPr lang="ru-RU" sz="1700"/>
        </a:p>
      </dgm:t>
    </dgm:pt>
    <dgm:pt modelId="{19F2F700-B255-A442-A92B-16DFF1314F09}" type="sibTrans" cxnId="{E7B5EE41-8E34-654E-8559-C2735531B9D8}">
      <dgm:prSet/>
      <dgm:spPr/>
      <dgm:t>
        <a:bodyPr/>
        <a:lstStyle/>
        <a:p>
          <a:endParaRPr lang="ru-RU" sz="1700"/>
        </a:p>
      </dgm:t>
    </dgm:pt>
    <dgm:pt modelId="{1B394DEC-E27B-FF44-9436-99EEF082B8A9}">
      <dgm:prSet phldrT="[Текст]" custT="1"/>
      <dgm:spPr/>
      <dgm:t>
        <a:bodyPr/>
        <a:lstStyle/>
        <a:p>
          <a:r>
            <a:rPr lang="ru-RU" sz="1700" dirty="0"/>
            <a:t>Гомеопатический ЛП –</a:t>
          </a:r>
          <a:r>
            <a:rPr lang="ru-RU" sz="1700" baseline="0" dirty="0"/>
            <a:t> произведен из гомеопатического сырья по гомеопатической технологии</a:t>
          </a:r>
          <a:endParaRPr lang="ru-RU" sz="1700" dirty="0"/>
        </a:p>
      </dgm:t>
    </dgm:pt>
    <dgm:pt modelId="{966D8BC6-434D-B542-9BF4-3FB887B15D51}" type="parTrans" cxnId="{D204AEDB-E7B4-9444-BC1D-DE7F6664018D}">
      <dgm:prSet/>
      <dgm:spPr/>
      <dgm:t>
        <a:bodyPr/>
        <a:lstStyle/>
        <a:p>
          <a:endParaRPr lang="ru-RU" sz="1700"/>
        </a:p>
      </dgm:t>
    </dgm:pt>
    <dgm:pt modelId="{F8C526C9-CFF0-2248-B304-663FB13BFDC0}" type="sibTrans" cxnId="{D204AEDB-E7B4-9444-BC1D-DE7F6664018D}">
      <dgm:prSet/>
      <dgm:spPr/>
      <dgm:t>
        <a:bodyPr/>
        <a:lstStyle/>
        <a:p>
          <a:endParaRPr lang="ru-RU" sz="1700"/>
        </a:p>
      </dgm:t>
    </dgm:pt>
    <dgm:pt modelId="{8655F0F8-FE80-0E4F-A384-EEA02508199C}" type="pres">
      <dgm:prSet presAssocID="{6D575E79-F579-CA4E-A481-A68DD9EF9CA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D13125-025F-A74D-B6E1-3DEFEB309C17}" type="pres">
      <dgm:prSet presAssocID="{CA0E83E7-CFC6-844A-8CCB-C5ADF95A5C2C}" presName="parentLin" presStyleCnt="0"/>
      <dgm:spPr/>
    </dgm:pt>
    <dgm:pt modelId="{0D646C45-13DA-4C4C-B2E3-6B9060BFEFC0}" type="pres">
      <dgm:prSet presAssocID="{CA0E83E7-CFC6-844A-8CCB-C5ADF95A5C2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6967D7-DA7A-F34E-8572-67597329A827}" type="pres">
      <dgm:prSet presAssocID="{CA0E83E7-CFC6-844A-8CCB-C5ADF95A5C2C}" presName="parentText" presStyleLbl="node1" presStyleIdx="0" presStyleCnt="3" custScaleY="14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CC1F8-0797-CD42-9D93-E3445CF82A8C}" type="pres">
      <dgm:prSet presAssocID="{CA0E83E7-CFC6-844A-8CCB-C5ADF95A5C2C}" presName="negativeSpace" presStyleCnt="0"/>
      <dgm:spPr/>
    </dgm:pt>
    <dgm:pt modelId="{26C4AB50-276A-1546-BCE8-86F012F350A1}" type="pres">
      <dgm:prSet presAssocID="{CA0E83E7-CFC6-844A-8CCB-C5ADF95A5C2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9963A-8B6F-E745-866F-158AD3F91AA2}" type="pres">
      <dgm:prSet presAssocID="{23DB0558-47A7-8E46-A9B0-AAB97D6CD2AF}" presName="spaceBetweenRectangles" presStyleCnt="0"/>
      <dgm:spPr/>
    </dgm:pt>
    <dgm:pt modelId="{9E57140B-5E1B-9F4C-A88B-810EA8D4780B}" type="pres">
      <dgm:prSet presAssocID="{5E8E11AB-C65E-2342-BB71-94A104CAEECD}" presName="parentLin" presStyleCnt="0"/>
      <dgm:spPr/>
    </dgm:pt>
    <dgm:pt modelId="{9815D002-3623-684D-8737-562FCAED7171}" type="pres">
      <dgm:prSet presAssocID="{5E8E11AB-C65E-2342-BB71-94A104CAEEC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0D6F2D8-9FAD-A942-9F06-AE5BF2625ADB}" type="pres">
      <dgm:prSet presAssocID="{5E8E11AB-C65E-2342-BB71-94A104CAEECD}" presName="parentText" presStyleLbl="node1" presStyleIdx="1" presStyleCnt="3" custScaleY="14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FC732-682C-974C-9329-A080FA14EE23}" type="pres">
      <dgm:prSet presAssocID="{5E8E11AB-C65E-2342-BB71-94A104CAEECD}" presName="negativeSpace" presStyleCnt="0"/>
      <dgm:spPr/>
    </dgm:pt>
    <dgm:pt modelId="{D8E2D3F1-520E-5541-8C8A-2ACD70151E0C}" type="pres">
      <dgm:prSet presAssocID="{5E8E11AB-C65E-2342-BB71-94A104CAEEC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8A636-D7F3-9E49-AF35-686E6104AC9E}" type="pres">
      <dgm:prSet presAssocID="{4DC5DD4F-E093-FA48-8B71-067C297C984B}" presName="spaceBetweenRectangles" presStyleCnt="0"/>
      <dgm:spPr/>
    </dgm:pt>
    <dgm:pt modelId="{C3ADB0C1-FF94-D247-A78E-47A46D06C346}" type="pres">
      <dgm:prSet presAssocID="{8EC5077A-89F0-0847-B3A3-95EB73D3895F}" presName="parentLin" presStyleCnt="0"/>
      <dgm:spPr/>
    </dgm:pt>
    <dgm:pt modelId="{11AB1A6B-7FA8-A748-90D6-1574C0BCADAC}" type="pres">
      <dgm:prSet presAssocID="{8EC5077A-89F0-0847-B3A3-95EB73D3895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A2B7A77-5DC8-3548-A253-E0C239F88914}" type="pres">
      <dgm:prSet presAssocID="{8EC5077A-89F0-0847-B3A3-95EB73D3895F}" presName="parentText" presStyleLbl="node1" presStyleIdx="2" presStyleCnt="3" custScaleY="1463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7EDDA-000E-C945-B5F2-3EDB482AC9FF}" type="pres">
      <dgm:prSet presAssocID="{8EC5077A-89F0-0847-B3A3-95EB73D3895F}" presName="negativeSpace" presStyleCnt="0"/>
      <dgm:spPr/>
    </dgm:pt>
    <dgm:pt modelId="{DDDE7B9D-D865-3948-AC21-A3A4B170A1BE}" type="pres">
      <dgm:prSet presAssocID="{8EC5077A-89F0-0847-B3A3-95EB73D3895F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DED78-FF62-FE46-A735-27D3B2E5D6BA}" type="presOf" srcId="{8EC5077A-89F0-0847-B3A3-95EB73D3895F}" destId="{11AB1A6B-7FA8-A748-90D6-1574C0BCADAC}" srcOrd="0" destOrd="0" presId="urn:microsoft.com/office/officeart/2005/8/layout/list1"/>
    <dgm:cxn modelId="{C5C867FD-2CCF-C044-AE28-DB5EAB8AE10B}" srcId="{8EC5077A-89F0-0847-B3A3-95EB73D3895F}" destId="{319634CF-B94D-4E4C-A706-05E9562C7F0B}" srcOrd="0" destOrd="0" parTransId="{CB72A042-894C-D64E-A0CB-1E8349F76952}" sibTransId="{C4AF9791-FE3D-7543-9A10-93A3B3261B3E}"/>
    <dgm:cxn modelId="{07DDAD51-EB81-4A43-97F7-D1A97D33733F}" type="presOf" srcId="{CA0E83E7-CFC6-844A-8CCB-C5ADF95A5C2C}" destId="{0D646C45-13DA-4C4C-B2E3-6B9060BFEFC0}" srcOrd="0" destOrd="0" presId="urn:microsoft.com/office/officeart/2005/8/layout/list1"/>
    <dgm:cxn modelId="{00F26C9D-9305-F043-85ED-170AB7F6B354}" srcId="{6D575E79-F579-CA4E-A481-A68DD9EF9CAD}" destId="{CA0E83E7-CFC6-844A-8CCB-C5ADF95A5C2C}" srcOrd="0" destOrd="0" parTransId="{A2182C7C-9795-C44D-A0A3-7AAF8578476D}" sibTransId="{23DB0558-47A7-8E46-A9B0-AAB97D6CD2AF}"/>
    <dgm:cxn modelId="{1C11C1CC-4173-624D-B157-DCA956CD9BF0}" srcId="{6D575E79-F579-CA4E-A481-A68DD9EF9CAD}" destId="{5E8E11AB-C65E-2342-BB71-94A104CAEECD}" srcOrd="1" destOrd="0" parTransId="{03A7B01A-24EA-704D-BAE3-0DB1AB6C05F6}" sibTransId="{4DC5DD4F-E093-FA48-8B71-067C297C984B}"/>
    <dgm:cxn modelId="{BABEE982-F286-D648-BC6D-9E5DD24AD1B2}" type="presOf" srcId="{F4624682-ACE8-7442-A81A-334D20F48CBA}" destId="{D8E2D3F1-520E-5541-8C8A-2ACD70151E0C}" srcOrd="0" destOrd="0" presId="urn:microsoft.com/office/officeart/2005/8/layout/list1"/>
    <dgm:cxn modelId="{E7B5EE41-8E34-654E-8559-C2735531B9D8}" srcId="{8EC5077A-89F0-0847-B3A3-95EB73D3895F}" destId="{8CA6B69D-FF9C-2348-BFC8-C39F4B3A8DD7}" srcOrd="1" destOrd="0" parTransId="{D4FCCDF0-4DAA-7145-ADC7-42E1E1FCD90A}" sibTransId="{19F2F700-B255-A442-A92B-16DFF1314F09}"/>
    <dgm:cxn modelId="{D204AEDB-E7B4-9444-BC1D-DE7F6664018D}" srcId="{8EC5077A-89F0-0847-B3A3-95EB73D3895F}" destId="{1B394DEC-E27B-FF44-9436-99EEF082B8A9}" srcOrd="2" destOrd="0" parTransId="{966D8BC6-434D-B542-9BF4-3FB887B15D51}" sibTransId="{F8C526C9-CFF0-2248-B304-663FB13BFDC0}"/>
    <dgm:cxn modelId="{F8A9C2D2-8CBF-904B-8664-9EA23E3CFBAD}" type="presOf" srcId="{8CA6B69D-FF9C-2348-BFC8-C39F4B3A8DD7}" destId="{DDDE7B9D-D865-3948-AC21-A3A4B170A1BE}" srcOrd="0" destOrd="1" presId="urn:microsoft.com/office/officeart/2005/8/layout/list1"/>
    <dgm:cxn modelId="{BCB2ACA8-EAF9-C646-80A8-729002343475}" type="presOf" srcId="{CA0E83E7-CFC6-844A-8CCB-C5ADF95A5C2C}" destId="{F86967D7-DA7A-F34E-8572-67597329A827}" srcOrd="1" destOrd="0" presId="urn:microsoft.com/office/officeart/2005/8/layout/list1"/>
    <dgm:cxn modelId="{7756923E-83BC-BD48-AD21-98C65345D9C6}" srcId="{5E8E11AB-C65E-2342-BB71-94A104CAEECD}" destId="{F4624682-ACE8-7442-A81A-334D20F48CBA}" srcOrd="0" destOrd="0" parTransId="{0077A692-CF75-2F49-AF50-5530D35D78BE}" sibTransId="{128472F0-1667-6742-BE0F-A6C089E1EFF7}"/>
    <dgm:cxn modelId="{68F9895F-1B48-2642-89CA-AC65636A95D5}" type="presOf" srcId="{EC3381C6-0F5F-F84B-973A-16F2B059C5A8}" destId="{26C4AB50-276A-1546-BCE8-86F012F350A1}" srcOrd="0" destOrd="1" presId="urn:microsoft.com/office/officeart/2005/8/layout/list1"/>
    <dgm:cxn modelId="{00F5D9AB-EC8B-9E41-B080-068A698BB672}" srcId="{5E8E11AB-C65E-2342-BB71-94A104CAEECD}" destId="{7AA8AC94-0579-004A-9399-CCC55CCD1889}" srcOrd="1" destOrd="0" parTransId="{D4E45BF2-28FF-6443-B477-C728EC1296DA}" sibTransId="{A418D3F6-BD46-5546-85E0-6CF3E06413FE}"/>
    <dgm:cxn modelId="{60560FE2-D97D-DC4C-87EB-9EAC6F84D137}" type="presOf" srcId="{319634CF-B94D-4E4C-A706-05E9562C7F0B}" destId="{DDDE7B9D-D865-3948-AC21-A3A4B170A1BE}" srcOrd="0" destOrd="0" presId="urn:microsoft.com/office/officeart/2005/8/layout/list1"/>
    <dgm:cxn modelId="{E08029E7-7860-BB4C-9D90-12CE81B64BB7}" srcId="{6D575E79-F579-CA4E-A481-A68DD9EF9CAD}" destId="{8EC5077A-89F0-0847-B3A3-95EB73D3895F}" srcOrd="2" destOrd="0" parTransId="{62D5B46B-6EB9-D241-9880-8CA8023616C3}" sibTransId="{83DAE76C-D344-9F42-A8B8-48B5852F2763}"/>
    <dgm:cxn modelId="{0B2EC218-D7DC-7B4B-B1B3-F92B2BEBF8F5}" srcId="{CA0E83E7-CFC6-844A-8CCB-C5ADF95A5C2C}" destId="{8C753771-7026-6E4E-99E9-6701E0A95D42}" srcOrd="2" destOrd="0" parTransId="{E42EB44A-EBF4-CF44-B713-2B1755891FDB}" sibTransId="{270A0EB6-0F0D-FB42-BD53-D7409F0B1B13}"/>
    <dgm:cxn modelId="{3B77AC49-4CEE-E642-9B06-9FA7DF25E775}" type="presOf" srcId="{8EC5077A-89F0-0847-B3A3-95EB73D3895F}" destId="{DA2B7A77-5DC8-3548-A253-E0C239F88914}" srcOrd="1" destOrd="0" presId="urn:microsoft.com/office/officeart/2005/8/layout/list1"/>
    <dgm:cxn modelId="{AC2CDA4F-D61D-6448-AFAE-6078F2729156}" type="presOf" srcId="{8C753771-7026-6E4E-99E9-6701E0A95D42}" destId="{26C4AB50-276A-1546-BCE8-86F012F350A1}" srcOrd="0" destOrd="2" presId="urn:microsoft.com/office/officeart/2005/8/layout/list1"/>
    <dgm:cxn modelId="{E1FA7AB0-0C0B-6F45-90AD-3AB6E5862C92}" type="presOf" srcId="{5E8E11AB-C65E-2342-BB71-94A104CAEECD}" destId="{9815D002-3623-684D-8737-562FCAED7171}" srcOrd="0" destOrd="0" presId="urn:microsoft.com/office/officeart/2005/8/layout/list1"/>
    <dgm:cxn modelId="{033E16C7-D141-9247-966D-0C204B19C589}" srcId="{CA0E83E7-CFC6-844A-8CCB-C5ADF95A5C2C}" destId="{EC3381C6-0F5F-F84B-973A-16F2B059C5A8}" srcOrd="1" destOrd="0" parTransId="{52749D0C-50A5-224D-84DA-F2900301CD87}" sibTransId="{C215213B-6CEE-0540-B30C-2C29355E1D8E}"/>
    <dgm:cxn modelId="{8D226BA7-81D2-1B4A-BE7C-8074E2630270}" type="presOf" srcId="{5E8E11AB-C65E-2342-BB71-94A104CAEECD}" destId="{D0D6F2D8-9FAD-A942-9F06-AE5BF2625ADB}" srcOrd="1" destOrd="0" presId="urn:microsoft.com/office/officeart/2005/8/layout/list1"/>
    <dgm:cxn modelId="{AC1E2F8C-DBBC-A844-844D-3574A3712AEE}" type="presOf" srcId="{6D575E79-F579-CA4E-A481-A68DD9EF9CAD}" destId="{8655F0F8-FE80-0E4F-A384-EEA02508199C}" srcOrd="0" destOrd="0" presId="urn:microsoft.com/office/officeart/2005/8/layout/list1"/>
    <dgm:cxn modelId="{BD0F569D-168A-C244-9D55-884D168C9930}" type="presOf" srcId="{9E03D873-BDD7-E046-9239-CEBBB784374B}" destId="{26C4AB50-276A-1546-BCE8-86F012F350A1}" srcOrd="0" destOrd="0" presId="urn:microsoft.com/office/officeart/2005/8/layout/list1"/>
    <dgm:cxn modelId="{573680AC-7FC7-244B-BB90-C13D9D5AF302}" srcId="{CA0E83E7-CFC6-844A-8CCB-C5ADF95A5C2C}" destId="{9E03D873-BDD7-E046-9239-CEBBB784374B}" srcOrd="0" destOrd="0" parTransId="{87AE6DEA-2CA0-7C47-8E96-EA2D1E3A7820}" sibTransId="{FDE9D446-3E3B-CC41-974A-F6F6175C3094}"/>
    <dgm:cxn modelId="{1DB3615D-2581-9944-89F1-914FD828C682}" type="presOf" srcId="{7AA8AC94-0579-004A-9399-CCC55CCD1889}" destId="{D8E2D3F1-520E-5541-8C8A-2ACD70151E0C}" srcOrd="0" destOrd="1" presId="urn:microsoft.com/office/officeart/2005/8/layout/list1"/>
    <dgm:cxn modelId="{723062B8-01FA-D347-895E-798CDBDC14FB}" type="presOf" srcId="{1B394DEC-E27B-FF44-9436-99EEF082B8A9}" destId="{DDDE7B9D-D865-3948-AC21-A3A4B170A1BE}" srcOrd="0" destOrd="2" presId="urn:microsoft.com/office/officeart/2005/8/layout/list1"/>
    <dgm:cxn modelId="{2956C4E2-64DC-564B-AF9F-A8A1AE9B1268}" type="presParOf" srcId="{8655F0F8-FE80-0E4F-A384-EEA02508199C}" destId="{6ED13125-025F-A74D-B6E1-3DEFEB309C17}" srcOrd="0" destOrd="0" presId="urn:microsoft.com/office/officeart/2005/8/layout/list1"/>
    <dgm:cxn modelId="{48502DF8-52B4-0A4D-AA61-744CD0279BE4}" type="presParOf" srcId="{6ED13125-025F-A74D-B6E1-3DEFEB309C17}" destId="{0D646C45-13DA-4C4C-B2E3-6B9060BFEFC0}" srcOrd="0" destOrd="0" presId="urn:microsoft.com/office/officeart/2005/8/layout/list1"/>
    <dgm:cxn modelId="{58155FAC-3460-2945-A2A0-6885B827D0A7}" type="presParOf" srcId="{6ED13125-025F-A74D-B6E1-3DEFEB309C17}" destId="{F86967D7-DA7A-F34E-8572-67597329A827}" srcOrd="1" destOrd="0" presId="urn:microsoft.com/office/officeart/2005/8/layout/list1"/>
    <dgm:cxn modelId="{86FD2B9A-8A2B-6246-B8E2-65D8F451D7BA}" type="presParOf" srcId="{8655F0F8-FE80-0E4F-A384-EEA02508199C}" destId="{176CC1F8-0797-CD42-9D93-E3445CF82A8C}" srcOrd="1" destOrd="0" presId="urn:microsoft.com/office/officeart/2005/8/layout/list1"/>
    <dgm:cxn modelId="{CEC281B7-9D42-CA49-B4F7-DCD784454DE2}" type="presParOf" srcId="{8655F0F8-FE80-0E4F-A384-EEA02508199C}" destId="{26C4AB50-276A-1546-BCE8-86F012F350A1}" srcOrd="2" destOrd="0" presId="urn:microsoft.com/office/officeart/2005/8/layout/list1"/>
    <dgm:cxn modelId="{0F09D6CB-CC64-4A45-A07B-160E9FD5B183}" type="presParOf" srcId="{8655F0F8-FE80-0E4F-A384-EEA02508199C}" destId="{28A9963A-8B6F-E745-866F-158AD3F91AA2}" srcOrd="3" destOrd="0" presId="urn:microsoft.com/office/officeart/2005/8/layout/list1"/>
    <dgm:cxn modelId="{1BBD2698-5338-2B46-A688-E2B831D77165}" type="presParOf" srcId="{8655F0F8-FE80-0E4F-A384-EEA02508199C}" destId="{9E57140B-5E1B-9F4C-A88B-810EA8D4780B}" srcOrd="4" destOrd="0" presId="urn:microsoft.com/office/officeart/2005/8/layout/list1"/>
    <dgm:cxn modelId="{4B82C129-71C7-EA47-8ACA-D7BEA5AC85B5}" type="presParOf" srcId="{9E57140B-5E1B-9F4C-A88B-810EA8D4780B}" destId="{9815D002-3623-684D-8737-562FCAED7171}" srcOrd="0" destOrd="0" presId="urn:microsoft.com/office/officeart/2005/8/layout/list1"/>
    <dgm:cxn modelId="{A0CD7D9E-91F3-F946-B3E9-D8CF3039BD42}" type="presParOf" srcId="{9E57140B-5E1B-9F4C-A88B-810EA8D4780B}" destId="{D0D6F2D8-9FAD-A942-9F06-AE5BF2625ADB}" srcOrd="1" destOrd="0" presId="urn:microsoft.com/office/officeart/2005/8/layout/list1"/>
    <dgm:cxn modelId="{D3CCDDCA-7642-B04F-B4B9-C4B138DC2FF8}" type="presParOf" srcId="{8655F0F8-FE80-0E4F-A384-EEA02508199C}" destId="{26CFC732-682C-974C-9329-A080FA14EE23}" srcOrd="5" destOrd="0" presId="urn:microsoft.com/office/officeart/2005/8/layout/list1"/>
    <dgm:cxn modelId="{08D170C3-A1B3-0B4E-A8F1-EBA32DCAA0A7}" type="presParOf" srcId="{8655F0F8-FE80-0E4F-A384-EEA02508199C}" destId="{D8E2D3F1-520E-5541-8C8A-2ACD70151E0C}" srcOrd="6" destOrd="0" presId="urn:microsoft.com/office/officeart/2005/8/layout/list1"/>
    <dgm:cxn modelId="{9B671AFA-4E2F-BD47-A94A-1A92EB154D71}" type="presParOf" srcId="{8655F0F8-FE80-0E4F-A384-EEA02508199C}" destId="{40F8A636-D7F3-9E49-AF35-686E6104AC9E}" srcOrd="7" destOrd="0" presId="urn:microsoft.com/office/officeart/2005/8/layout/list1"/>
    <dgm:cxn modelId="{5FD03FD3-8A98-3C40-A509-52D21C710707}" type="presParOf" srcId="{8655F0F8-FE80-0E4F-A384-EEA02508199C}" destId="{C3ADB0C1-FF94-D247-A78E-47A46D06C346}" srcOrd="8" destOrd="0" presId="urn:microsoft.com/office/officeart/2005/8/layout/list1"/>
    <dgm:cxn modelId="{4B57EBEE-6F32-6F44-8DCB-60DDBC59300B}" type="presParOf" srcId="{C3ADB0C1-FF94-D247-A78E-47A46D06C346}" destId="{11AB1A6B-7FA8-A748-90D6-1574C0BCADAC}" srcOrd="0" destOrd="0" presId="urn:microsoft.com/office/officeart/2005/8/layout/list1"/>
    <dgm:cxn modelId="{7BE19CC0-0E05-444D-B7E2-D25B3F76F57A}" type="presParOf" srcId="{C3ADB0C1-FF94-D247-A78E-47A46D06C346}" destId="{DA2B7A77-5DC8-3548-A253-E0C239F88914}" srcOrd="1" destOrd="0" presId="urn:microsoft.com/office/officeart/2005/8/layout/list1"/>
    <dgm:cxn modelId="{EDF13096-3C2D-BD47-A6DF-62865FFB3946}" type="presParOf" srcId="{8655F0F8-FE80-0E4F-A384-EEA02508199C}" destId="{CD07EDDA-000E-C945-B5F2-3EDB482AC9FF}" srcOrd="9" destOrd="0" presId="urn:microsoft.com/office/officeart/2005/8/layout/list1"/>
    <dgm:cxn modelId="{20B9611D-DD5D-B949-B2CA-2E6E0589EE60}" type="presParOf" srcId="{8655F0F8-FE80-0E4F-A384-EEA02508199C}" destId="{DDDE7B9D-D865-3948-AC21-A3A4B170A1B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5779" y="5364764"/>
            <a:ext cx="8653621" cy="238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311" tIns="44156" rIns="88311" bIns="44156" anchor="t" compatLnSpc="1"/>
          <a:lstStyle/>
          <a:p>
            <a:endParaRPr kumimoji="0" lang="en-US" sz="1733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2058" y="4866895"/>
            <a:ext cx="8481695" cy="1225771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2058" y="3896995"/>
            <a:ext cx="8481695" cy="916940"/>
          </a:xfrm>
        </p:spPr>
        <p:txBody>
          <a:bodyPr anchor="b"/>
          <a:lstStyle>
            <a:lvl1pPr marL="0" indent="0" algn="l">
              <a:buNone/>
              <a:defRPr sz="2336">
                <a:solidFill>
                  <a:schemeClr val="tx2">
                    <a:shade val="75000"/>
                  </a:schemeClr>
                </a:solidFill>
              </a:defRPr>
            </a:lvl1pPr>
            <a:lvl2pPr marL="441580" indent="0" algn="ctr">
              <a:buNone/>
            </a:lvl2pPr>
            <a:lvl3pPr marL="883161" indent="0" algn="ctr">
              <a:buNone/>
            </a:lvl3pPr>
            <a:lvl4pPr marL="1324741" indent="0" algn="ctr">
              <a:buNone/>
            </a:lvl4pPr>
            <a:lvl5pPr marL="1766322" indent="0" algn="ctr">
              <a:buNone/>
            </a:lvl5pPr>
            <a:lvl6pPr marL="2207902" indent="0" algn="ctr">
              <a:buNone/>
            </a:lvl6pPr>
            <a:lvl7pPr marL="2649482" indent="0" algn="ctr">
              <a:buNone/>
            </a:lvl7pPr>
            <a:lvl8pPr marL="3091063" indent="0" algn="ctr">
              <a:buNone/>
            </a:lvl8pPr>
            <a:lvl9pPr marL="3532643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A819-FB88-41F7-B38A-CB63FF6D36E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52461" y="6491935"/>
            <a:ext cx="761060" cy="247574"/>
          </a:xfrm>
        </p:spPr>
        <p:txBody>
          <a:bodyPr/>
          <a:lstStyle/>
          <a:p>
            <a:fld id="{CDA603C2-DC32-42BB-90FC-CB663BCC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A819-FB88-41F7-B38A-CB63FF6D36E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3C2-DC32-42BB-90FC-CB663BCC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550804"/>
            <a:ext cx="1833880" cy="586777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8470" y="550804"/>
            <a:ext cx="6265757" cy="5867779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A819-FB88-41F7-B38A-CB63FF6D36E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3C2-DC32-42BB-90FC-CB663BCC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2923916" y="458470"/>
            <a:ext cx="6092661" cy="84052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A819-FB88-41F7-B38A-CB63FF6D36E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91348" y="76412"/>
            <a:ext cx="2903643" cy="289728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52461" y="6491935"/>
            <a:ext cx="761060" cy="247574"/>
          </a:xfrm>
        </p:spPr>
        <p:txBody>
          <a:bodyPr/>
          <a:lstStyle/>
          <a:p>
            <a:fld id="{CDA603C2-DC32-42BB-90FC-CB663BCC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5779" y="3454473"/>
            <a:ext cx="8653621" cy="238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311" tIns="44156" rIns="88311" bIns="44156" anchor="t" compatLnSpc="1"/>
          <a:lstStyle/>
          <a:p>
            <a:endParaRPr kumimoji="0" lang="en-US" sz="1733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2058" y="1681057"/>
            <a:ext cx="8481695" cy="1222587"/>
          </a:xfrm>
        </p:spPr>
        <p:txBody>
          <a:bodyPr anchor="b"/>
          <a:lstStyle>
            <a:lvl1pPr marL="0" indent="0" algn="r">
              <a:buNone/>
              <a:defRPr sz="1959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82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56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56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A819-FB88-41F7-B38A-CB63FF6D36E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3C2-DC32-42BB-90FC-CB663BCC08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976" y="2955272"/>
            <a:ext cx="8710930" cy="1188116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851708" y="405789"/>
            <a:ext cx="6161813" cy="896267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5647" y="1604646"/>
            <a:ext cx="4202642" cy="4737523"/>
          </a:xfrm>
        </p:spPr>
        <p:txBody>
          <a:bodyPr/>
          <a:lstStyle>
            <a:lvl1pPr>
              <a:defRPr sz="2713"/>
            </a:lvl1pPr>
            <a:lvl2pPr>
              <a:defRPr sz="2336"/>
            </a:lvl2pPr>
            <a:lvl3pPr>
              <a:defRPr sz="1959"/>
            </a:lvl3pPr>
            <a:lvl4pPr>
              <a:defRPr sz="1733"/>
            </a:lvl4pPr>
            <a:lvl5pPr>
              <a:defRPr sz="1733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61112" y="1604646"/>
            <a:ext cx="4355465" cy="4737523"/>
          </a:xfrm>
        </p:spPr>
        <p:txBody>
          <a:bodyPr/>
          <a:lstStyle>
            <a:lvl1pPr>
              <a:defRPr sz="2713"/>
            </a:lvl1pPr>
            <a:lvl2pPr>
              <a:defRPr sz="2336"/>
            </a:lvl2pPr>
            <a:lvl3pPr>
              <a:defRPr sz="1959"/>
            </a:lvl3pPr>
            <a:lvl4pPr>
              <a:defRPr sz="1733"/>
            </a:lvl4pPr>
            <a:lvl5pPr>
              <a:defRPr sz="1733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A819-FB88-41F7-B38A-CB63FF6D36E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3C2-DC32-42BB-90FC-CB663BCC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5647" y="5425228"/>
            <a:ext cx="8634518" cy="885102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2227" y="668601"/>
            <a:ext cx="4302474" cy="641540"/>
          </a:xfrm>
        </p:spPr>
        <p:txBody>
          <a:bodyPr anchor="ctr"/>
          <a:lstStyle>
            <a:lvl1pPr marL="0" indent="0">
              <a:buNone/>
              <a:defRPr sz="1733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959" b="1"/>
            </a:lvl2pPr>
            <a:lvl3pPr>
              <a:buNone/>
              <a:defRPr sz="1733" b="1"/>
            </a:lvl3pPr>
            <a:lvl4pPr>
              <a:buNone/>
              <a:defRPr sz="1582" b="1"/>
            </a:lvl4pPr>
            <a:lvl5pPr>
              <a:buNone/>
              <a:defRPr sz="1582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57930" y="668601"/>
            <a:ext cx="4304164" cy="641540"/>
          </a:xfrm>
        </p:spPr>
        <p:txBody>
          <a:bodyPr anchor="ctr"/>
          <a:lstStyle>
            <a:lvl1pPr marL="0" indent="0">
              <a:buNone/>
              <a:defRPr sz="1733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959" b="1"/>
            </a:lvl2pPr>
            <a:lvl3pPr>
              <a:buNone/>
              <a:defRPr sz="1733" b="1"/>
            </a:lvl3pPr>
            <a:lvl4pPr>
              <a:buNone/>
              <a:defRPr sz="1582" b="1"/>
            </a:lvl4pPr>
            <a:lvl5pPr>
              <a:buNone/>
              <a:defRPr sz="1582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2227" y="1319693"/>
            <a:ext cx="4302474" cy="3952712"/>
          </a:xfrm>
        </p:spPr>
        <p:txBody>
          <a:bodyPr/>
          <a:lstStyle>
            <a:lvl1pPr>
              <a:defRPr sz="2336"/>
            </a:lvl1pPr>
            <a:lvl2pPr>
              <a:defRPr sz="1959"/>
            </a:lvl2pPr>
            <a:lvl3pPr>
              <a:defRPr sz="1733"/>
            </a:lvl3pPr>
            <a:lvl4pPr>
              <a:defRPr sz="1582"/>
            </a:lvl4pPr>
            <a:lvl5pPr>
              <a:defRPr sz="1582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61644" y="1319693"/>
            <a:ext cx="4300448" cy="3952712"/>
          </a:xfrm>
        </p:spPr>
        <p:txBody>
          <a:bodyPr/>
          <a:lstStyle>
            <a:lvl1pPr>
              <a:defRPr sz="2336"/>
            </a:lvl1pPr>
            <a:lvl2pPr>
              <a:defRPr sz="1959"/>
            </a:lvl2pPr>
            <a:lvl3pPr>
              <a:defRPr sz="1733"/>
            </a:lvl3pPr>
            <a:lvl4pPr>
              <a:defRPr sz="1582"/>
            </a:lvl4pPr>
            <a:lvl5pPr>
              <a:defRPr sz="1582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A819-FB88-41F7-B38A-CB63FF6D36E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52459" y="6494992"/>
            <a:ext cx="764117" cy="247574"/>
          </a:xfrm>
        </p:spPr>
        <p:txBody>
          <a:bodyPr/>
          <a:lstStyle/>
          <a:p>
            <a:fld id="{CDA603C2-DC32-42BB-90FC-CB663BCC087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5779" y="6036523"/>
            <a:ext cx="8653621" cy="238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311" tIns="44156" rIns="88311" bIns="44156" anchor="t" compatLnSpc="1"/>
          <a:lstStyle/>
          <a:p>
            <a:endParaRPr kumimoji="0" lang="en-US" sz="1733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779500" y="458471"/>
            <a:ext cx="6234021" cy="843585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A819-FB88-41F7-B38A-CB63FF6D36E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3C2-DC32-42BB-90FC-CB663BCC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A819-FB88-41F7-B38A-CB63FF6D36E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3C2-DC32-42BB-90FC-CB663BCC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5779" y="5865367"/>
            <a:ext cx="8653621" cy="238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311" tIns="44156" rIns="88311" bIns="44156" anchor="t" compatLnSpc="1"/>
          <a:lstStyle/>
          <a:p>
            <a:endParaRPr kumimoji="0" lang="en-US" sz="1733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8470" y="5501641"/>
            <a:ext cx="8481695" cy="522147"/>
          </a:xfrm>
        </p:spPr>
        <p:txBody>
          <a:bodyPr anchor="ctr"/>
          <a:lstStyle>
            <a:lvl1pPr algn="l">
              <a:buNone/>
              <a:defRPr sz="1959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8473" y="611294"/>
            <a:ext cx="3016669" cy="4813935"/>
          </a:xfrm>
        </p:spPr>
        <p:txBody>
          <a:bodyPr/>
          <a:lstStyle>
            <a:lvl1pPr marL="0" indent="0">
              <a:buNone/>
              <a:defRPr sz="1356"/>
            </a:lvl1pPr>
            <a:lvl2pPr>
              <a:buNone/>
              <a:defRPr sz="1130"/>
            </a:lvl2pPr>
            <a:lvl3pPr>
              <a:buNone/>
              <a:defRPr sz="980"/>
            </a:lvl3pPr>
            <a:lvl4pPr>
              <a:buNone/>
              <a:defRPr sz="904"/>
            </a:lvl4pPr>
            <a:lvl5pPr>
              <a:buNone/>
              <a:defRPr sz="904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84981" y="611294"/>
            <a:ext cx="5355185" cy="4813935"/>
          </a:xfrm>
        </p:spPr>
        <p:txBody>
          <a:bodyPr/>
          <a:lstStyle>
            <a:lvl1pPr>
              <a:defRPr sz="3089"/>
            </a:lvl1pPr>
            <a:lvl2pPr>
              <a:defRPr sz="2713"/>
            </a:lvl2pPr>
            <a:lvl3pPr>
              <a:defRPr sz="2336"/>
            </a:lvl3pPr>
            <a:lvl4pPr>
              <a:defRPr sz="1959"/>
            </a:lvl4pPr>
            <a:lvl5pPr>
              <a:defRPr sz="1959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A819-FB88-41F7-B38A-CB63FF6D36E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3C2-DC32-42BB-90FC-CB663BCC08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14937" y="618347"/>
            <a:ext cx="5043170" cy="366776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089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BA819-FB88-41F7-B38A-CB63FF6D36E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603C2-DC32-42BB-90FC-CB663BCC087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2059" y="5007633"/>
            <a:ext cx="5883698" cy="523739"/>
          </a:xfrm>
        </p:spPr>
        <p:txBody>
          <a:bodyPr anchor="ctr"/>
          <a:lstStyle>
            <a:lvl1pPr algn="l">
              <a:buNone/>
              <a:defRPr sz="1959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2059" y="5548589"/>
            <a:ext cx="5883698" cy="770485"/>
          </a:xfrm>
        </p:spPr>
        <p:txBody>
          <a:bodyPr lIns="140649" tIns="0"/>
          <a:lstStyle>
            <a:lvl1pPr marL="0" indent="0">
              <a:buNone/>
              <a:defRPr sz="1356"/>
            </a:lvl1pPr>
            <a:lvl2pPr>
              <a:defRPr sz="1130"/>
            </a:lvl2pPr>
            <a:lvl3pPr>
              <a:defRPr sz="980"/>
            </a:lvl3pPr>
            <a:lvl4pPr>
              <a:defRPr sz="904"/>
            </a:lvl4pPr>
            <a:lvl5pPr>
              <a:defRPr sz="904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5779" y="1053819"/>
            <a:ext cx="8653621" cy="238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311" tIns="44156" rIns="88311" bIns="44156" anchor="t" compatLnSpc="1"/>
          <a:lstStyle/>
          <a:p>
            <a:endParaRPr kumimoji="0" lang="en-US" sz="1733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5646" y="1558479"/>
            <a:ext cx="8710930" cy="4538535"/>
          </a:xfrm>
          <a:prstGeom prst="rect">
            <a:avLst/>
          </a:prstGeom>
        </p:spPr>
        <p:txBody>
          <a:bodyPr vert="horz" lIns="117208" tIns="58604" rIns="117208" bIns="58604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94991" y="76412"/>
            <a:ext cx="2521585" cy="289728"/>
          </a:xfrm>
          <a:prstGeom prst="rect">
            <a:avLst/>
          </a:prstGeom>
        </p:spPr>
        <p:txBody>
          <a:bodyPr vert="horz" lIns="117208" tIns="58604" rIns="117208" bIns="58604"/>
          <a:lstStyle>
            <a:lvl1pPr algn="l" eaLnBrk="1" latinLnBrk="0" hangingPunct="1">
              <a:defRPr kumimoji="0" sz="113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8BA819-FB88-41F7-B38A-CB63FF6D36E5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32879" y="76412"/>
            <a:ext cx="3362113" cy="289728"/>
          </a:xfrm>
          <a:prstGeom prst="rect">
            <a:avLst/>
          </a:prstGeom>
        </p:spPr>
        <p:txBody>
          <a:bodyPr vert="horz" lIns="117208" tIns="58604" rIns="117208" bIns="58604"/>
          <a:lstStyle>
            <a:lvl1pPr algn="r" eaLnBrk="1" latinLnBrk="0" hangingPunct="1">
              <a:defRPr kumimoji="0" sz="113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52459" y="6494993"/>
            <a:ext cx="764117" cy="245154"/>
          </a:xfrm>
          <a:prstGeom prst="rect">
            <a:avLst/>
          </a:prstGeom>
        </p:spPr>
        <p:txBody>
          <a:bodyPr vert="horz" lIns="117208" tIns="58604" rIns="117208" bIns="58604"/>
          <a:lstStyle>
            <a:lvl1pPr algn="r" eaLnBrk="1" latinLnBrk="0" hangingPunct="1">
              <a:defRPr kumimoji="0" sz="113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A603C2-DC32-42BB-90FC-CB663BCC08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996123" y="458470"/>
            <a:ext cx="6020453" cy="840528"/>
          </a:xfrm>
          <a:prstGeom prst="rect">
            <a:avLst/>
          </a:prstGeom>
        </p:spPr>
        <p:txBody>
          <a:bodyPr vert="horz" lIns="117208" tIns="58604" rIns="117208" bIns="58604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5779" y="1053819"/>
            <a:ext cx="8653621" cy="238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311" tIns="44156" rIns="88311" bIns="44156" anchor="t" compatLnSpc="1"/>
          <a:lstStyle/>
          <a:p>
            <a:endParaRPr kumimoji="0" lang="en-US" sz="1733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5779" y="1060927"/>
            <a:ext cx="8653621" cy="238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8311" tIns="44156" rIns="88311" bIns="44156" anchor="t" compatLnSpc="1"/>
          <a:lstStyle/>
          <a:p>
            <a:endParaRPr kumimoji="0" lang="en-US" sz="1733"/>
          </a:p>
        </p:txBody>
      </p:sp>
      <p:pic>
        <p:nvPicPr>
          <p:cNvPr id="13" name="Picture 15" descr="http://www.eurasiancommission.org/_layouts/Lanit.EEC.Design/imgs/logo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0" y="116957"/>
            <a:ext cx="2091988" cy="44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466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31185" indent="-33118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089" kern="1200">
          <a:solidFill>
            <a:schemeClr val="tx2"/>
          </a:solidFill>
          <a:latin typeface="+mn-lt"/>
          <a:ea typeface="+mn-ea"/>
          <a:cs typeface="+mn-cs"/>
        </a:defRPr>
      </a:lvl1pPr>
      <a:lvl2pPr marL="717568" indent="-27598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713" kern="1200">
          <a:solidFill>
            <a:schemeClr val="tx2"/>
          </a:solidFill>
          <a:latin typeface="+mn-lt"/>
          <a:ea typeface="+mn-ea"/>
          <a:cs typeface="+mn-cs"/>
        </a:defRPr>
      </a:lvl2pPr>
      <a:lvl3pPr marL="1103951" indent="-22079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336" kern="1200">
          <a:solidFill>
            <a:schemeClr val="tx2"/>
          </a:solidFill>
          <a:latin typeface="+mn-lt"/>
          <a:ea typeface="+mn-ea"/>
          <a:cs typeface="+mn-cs"/>
        </a:defRPr>
      </a:lvl3pPr>
      <a:lvl4pPr marL="1545531" indent="-22079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959" kern="1200">
          <a:solidFill>
            <a:schemeClr val="tx2"/>
          </a:solidFill>
          <a:latin typeface="+mn-lt"/>
          <a:ea typeface="+mn-ea"/>
          <a:cs typeface="+mn-cs"/>
        </a:defRPr>
      </a:lvl4pPr>
      <a:lvl5pPr marL="1987111" indent="-22079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733" kern="1200">
          <a:solidFill>
            <a:schemeClr val="tx2"/>
          </a:solidFill>
          <a:latin typeface="+mn-lt"/>
          <a:ea typeface="+mn-ea"/>
          <a:cs typeface="+mn-cs"/>
        </a:defRPr>
      </a:lvl5pPr>
      <a:lvl6pPr marL="2428692" indent="-22079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733" kern="1200">
          <a:solidFill>
            <a:schemeClr val="tx2"/>
          </a:solidFill>
          <a:latin typeface="+mn-lt"/>
          <a:ea typeface="+mn-ea"/>
          <a:cs typeface="+mn-cs"/>
        </a:defRPr>
      </a:lvl6pPr>
      <a:lvl7pPr marL="2870272" indent="-22079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582" kern="1200">
          <a:solidFill>
            <a:schemeClr val="tx2"/>
          </a:solidFill>
          <a:latin typeface="+mn-lt"/>
          <a:ea typeface="+mn-ea"/>
          <a:cs typeface="+mn-cs"/>
        </a:defRPr>
      </a:lvl7pPr>
      <a:lvl8pPr marL="3311853" indent="-22079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582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753433" indent="-22079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356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415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83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247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66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494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910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326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asiancommission.org/ru/act/texnreg/deptexreg/LS1/Pages/drug_products.aspx" TargetMode="External"/><Relationship Id="rId2" Type="http://schemas.openxmlformats.org/officeDocument/2006/relationships/hyperlink" Target="http://www.eurasiancommission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542" y="4415114"/>
            <a:ext cx="8752970" cy="923566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Регистрация лекарственных средств</a:t>
            </a:r>
            <a:br>
              <a:rPr lang="ru-RU" dirty="0"/>
            </a:br>
            <a:r>
              <a:rPr lang="ru-RU" dirty="0"/>
              <a:t>по правилам союза.</a:t>
            </a:r>
            <a:br>
              <a:rPr lang="ru-RU" dirty="0"/>
            </a:br>
            <a:r>
              <a:rPr lang="ru-RU" dirty="0"/>
              <a:t>Процедура приведения досье в соответствие с правилами союза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051" y="3655545"/>
            <a:ext cx="8843552" cy="81929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Рождественский Д.А., к.м.н.</a:t>
            </a:r>
            <a:endParaRPr lang="ru-RU" baseline="30000" dirty="0"/>
          </a:p>
          <a:p>
            <a:r>
              <a:rPr lang="ru-RU" dirty="0"/>
              <a:t>Евразийская экономическая комиссия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5473" y="1206277"/>
            <a:ext cx="3628130" cy="1078725"/>
          </a:xfrm>
          <a:prstGeom prst="rect">
            <a:avLst/>
          </a:prstGeom>
          <a:noFill/>
        </p:spPr>
        <p:txBody>
          <a:bodyPr wrap="square" lIns="57880" tIns="28940" rIns="57880" bIns="28940" rtlCol="0">
            <a:spAutoFit/>
          </a:bodyPr>
          <a:lstStyle/>
          <a:p>
            <a:r>
              <a:rPr lang="ru-RU" sz="1130" i="1" dirty="0">
                <a:latin typeface="Calibri" panose="020F0502020204030204" pitchFamily="34" charset="0"/>
              </a:rPr>
              <a:t>- Забавно, - сказал он похоронным тоном. - Именно тогда, когда ты решаешь, что хуже уже быть не может, перед тобой внезапно открываются новые горизонты.</a:t>
            </a:r>
          </a:p>
          <a:p>
            <a:pPr algn="r"/>
            <a:r>
              <a:rPr lang="ru-RU" sz="980" dirty="0">
                <a:latin typeface="Calibri" panose="020F0502020204030204" pitchFamily="34" charset="0"/>
              </a:rPr>
              <a:t> </a:t>
            </a:r>
          </a:p>
          <a:p>
            <a:pPr algn="r"/>
            <a:r>
              <a:rPr lang="ru-RU" sz="1130" i="1" dirty="0">
                <a:latin typeface="Calibri" panose="020F0502020204030204" pitchFamily="34" charset="0"/>
              </a:rPr>
              <a:t>Д. Адамс «Автостопом по галактике»</a:t>
            </a:r>
          </a:p>
        </p:txBody>
      </p:sp>
    </p:spTree>
    <p:extLst>
      <p:ext uri="{BB962C8B-B14F-4D97-AF65-F5344CB8AC3E}">
        <p14:creationId xmlns:p14="http://schemas.microsoft.com/office/powerpoint/2010/main" val="468838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444" y="126157"/>
            <a:ext cx="6768752" cy="792088"/>
          </a:xfrm>
        </p:spPr>
        <p:txBody>
          <a:bodyPr>
            <a:noAutofit/>
          </a:bodyPr>
          <a:lstStyle/>
          <a:p>
            <a:r>
              <a:rPr lang="ru-RU" sz="2800" dirty="0"/>
              <a:t>Формат РУ ЕАЭС (выборочные поля)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99001"/>
              </p:ext>
            </p:extLst>
          </p:nvPr>
        </p:nvGraphicFramePr>
        <p:xfrm>
          <a:off x="200464" y="1206277"/>
          <a:ext cx="8813771" cy="37210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78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58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412">
                <a:tc>
                  <a:txBody>
                    <a:bodyPr/>
                    <a:lstStyle/>
                    <a:p>
                      <a:r>
                        <a:rPr lang="ru-RU" sz="1600" dirty="0"/>
                        <a:t>ПОЛЕ</a:t>
                      </a:r>
                      <a:r>
                        <a:rPr lang="ru-RU" sz="1600" baseline="0" dirty="0"/>
                        <a:t> УДОСТОВЕРЕНИЯ</a:t>
                      </a:r>
                      <a:endParaRPr lang="ru-RU" sz="1600" dirty="0"/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СОДЕРЖАНИЕ</a:t>
                      </a:r>
                      <a:r>
                        <a:rPr lang="ru-RU" sz="1600" baseline="0" dirty="0"/>
                        <a:t> ПОЛЯ</a:t>
                      </a:r>
                      <a:endParaRPr lang="ru-RU" sz="1600" dirty="0"/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r>
                        <a:rPr lang="ru-RU" sz="1600" dirty="0"/>
                        <a:t>Номер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ЛП-№ 123456-РГ-</a:t>
                      </a:r>
                      <a:r>
                        <a:rPr lang="en-US" sz="1600" dirty="0"/>
                        <a:t>RU</a:t>
                      </a:r>
                      <a:endParaRPr lang="ru-RU" sz="1600" dirty="0"/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r>
                        <a:rPr lang="ru-RU" sz="1600" dirty="0"/>
                        <a:t>Название</a:t>
                      </a:r>
                      <a:r>
                        <a:rPr lang="ru-RU" sz="1600" baseline="0" dirty="0"/>
                        <a:t> держателя РУ</a:t>
                      </a:r>
                      <a:endParaRPr lang="ru-RU" sz="1600" dirty="0"/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Один держатель</a:t>
                      </a:r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r>
                        <a:rPr lang="ru-RU" sz="1600" dirty="0"/>
                        <a:t>Дата 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Срок</a:t>
                      </a:r>
                      <a:r>
                        <a:rPr lang="ru-RU" sz="1600" baseline="0" dirty="0"/>
                        <a:t> 5 лет РГ, остаточный срок для ГП к моменту завершения процедуры</a:t>
                      </a:r>
                      <a:endParaRPr lang="ru-RU" sz="1600" dirty="0"/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r>
                        <a:rPr lang="ru-RU" sz="1600" dirty="0"/>
                        <a:t>Лекарственная</a:t>
                      </a:r>
                      <a:r>
                        <a:rPr lang="ru-RU" sz="1600" baseline="0" dirty="0"/>
                        <a:t> форма</a:t>
                      </a:r>
                      <a:endParaRPr lang="ru-RU" sz="1600" dirty="0"/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Одно наименование</a:t>
                      </a:r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r>
                        <a:rPr lang="ru-RU" sz="1600" dirty="0"/>
                        <a:t>Дозировка(и)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Допускается</a:t>
                      </a:r>
                      <a:r>
                        <a:rPr lang="ru-RU" sz="1600" baseline="0" dirty="0"/>
                        <a:t> указание линейки дозировок</a:t>
                      </a:r>
                      <a:endParaRPr lang="ru-RU" sz="1600" dirty="0"/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r>
                        <a:rPr lang="ru-RU" sz="1600" dirty="0"/>
                        <a:t>Формы выпуска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Варианты выпуска</a:t>
                      </a:r>
                      <a:r>
                        <a:rPr lang="ru-RU" sz="1600" baseline="0" dirty="0"/>
                        <a:t> потребительских упаковок</a:t>
                      </a:r>
                      <a:endParaRPr lang="ru-RU" sz="1600" dirty="0"/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2337">
                <a:tc>
                  <a:txBody>
                    <a:bodyPr/>
                    <a:lstStyle/>
                    <a:p>
                      <a:r>
                        <a:rPr lang="ru-RU" sz="1600" dirty="0"/>
                        <a:t>Информация о производителе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Площадка (площадки) осуществляющие: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/>
                        <a:t>Производство ГЛФ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/>
                        <a:t>Первичную упаковку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/>
                        <a:t>Вторичную упаковку</a:t>
                      </a:r>
                    </a:p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ru-RU" sz="1600" dirty="0"/>
                        <a:t>Выпускающий контроль качества</a:t>
                      </a:r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970696" y="5094709"/>
            <a:ext cx="619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/>
              <a:t>Приложение № 17 к Правилам регистрации и экспертизы лекарственных средств для медицинского применения (Решение Совета ЕЭК от 3.11.16 № 78</a:t>
            </a:r>
          </a:p>
        </p:txBody>
      </p:sp>
    </p:spTree>
    <p:extLst>
      <p:ext uri="{BB962C8B-B14F-4D97-AF65-F5344CB8AC3E}">
        <p14:creationId xmlns:p14="http://schemas.microsoft.com/office/powerpoint/2010/main" val="2739920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198" y="126157"/>
            <a:ext cx="6764838" cy="633302"/>
          </a:xfrm>
        </p:spPr>
        <p:txBody>
          <a:bodyPr>
            <a:noAutofit/>
          </a:bodyPr>
          <a:lstStyle/>
          <a:p>
            <a:r>
              <a:rPr lang="ru-RU" sz="2800" dirty="0"/>
              <a:t>Основания отклонения заявки на регистрацию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97" y="1134269"/>
            <a:ext cx="8880780" cy="561662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Административные:</a:t>
            </a:r>
          </a:p>
          <a:p>
            <a:pPr lvl="1"/>
            <a:r>
              <a:rPr lang="ru-RU" dirty="0"/>
              <a:t>Некомплектна структура досье</a:t>
            </a:r>
          </a:p>
          <a:p>
            <a:r>
              <a:rPr lang="ru-RU" dirty="0"/>
              <a:t>Объективные:</a:t>
            </a:r>
          </a:p>
          <a:p>
            <a:pPr lvl="1"/>
            <a:r>
              <a:rPr lang="ru-RU" dirty="0"/>
              <a:t>Эффективность (безопасность) не подтверждена представленными сведениями;</a:t>
            </a:r>
          </a:p>
          <a:p>
            <a:pPr lvl="1"/>
            <a:r>
              <a:rPr lang="ru-RU" dirty="0"/>
              <a:t>Качество не подтверждено представленными сведениями;</a:t>
            </a:r>
          </a:p>
          <a:p>
            <a:pPr lvl="1"/>
            <a:r>
              <a:rPr lang="ru-RU" dirty="0"/>
              <a:t>Методы и методики качества не воспроизводимы</a:t>
            </a:r>
          </a:p>
          <a:p>
            <a:r>
              <a:rPr lang="ru-RU" dirty="0"/>
              <a:t>Результативные (экспертные):</a:t>
            </a:r>
          </a:p>
          <a:p>
            <a:pPr lvl="1"/>
            <a:r>
              <a:rPr lang="ru-RU" dirty="0"/>
              <a:t>Соотношение ожидаемой пользы к возможным рискам не является благоприятным</a:t>
            </a:r>
          </a:p>
          <a:p>
            <a:pPr lvl="1"/>
            <a:r>
              <a:rPr lang="ru-RU" dirty="0"/>
              <a:t>Назначенная инспекция не подтвердила соответствия надлежащим практикам</a:t>
            </a:r>
          </a:p>
          <a:p>
            <a:pPr lvl="1"/>
            <a:r>
              <a:rPr lang="ru-RU" dirty="0"/>
              <a:t>Представлены недостоверные сведения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559486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08436" y="126157"/>
            <a:ext cx="7272808" cy="936104"/>
          </a:xfrm>
        </p:spPr>
        <p:txBody>
          <a:bodyPr>
            <a:noAutofit/>
          </a:bodyPr>
          <a:lstStyle/>
          <a:p>
            <a:r>
              <a:rPr lang="ru-RU" sz="2800" dirty="0"/>
              <a:t>Обременения используемые при регистрации лекарственного препарата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0204" y="1350293"/>
            <a:ext cx="9095750" cy="42256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527"/>
              </a:spcAft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</a:rPr>
              <a:t>Меры для обеспечения безопасного применения ЛП в систему управления рисками;</a:t>
            </a:r>
          </a:p>
          <a:p>
            <a:pPr>
              <a:spcBef>
                <a:spcPts val="0"/>
              </a:spcBef>
              <a:spcAft>
                <a:spcPts val="527"/>
              </a:spcAft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</a:rPr>
              <a:t>Проведение пострегистрационных исследований безопасности лекарственного препарата;</a:t>
            </a:r>
          </a:p>
          <a:p>
            <a:pPr>
              <a:spcBef>
                <a:spcPts val="0"/>
              </a:spcBef>
              <a:spcAft>
                <a:spcPts val="527"/>
              </a:spcAft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</a:rPr>
              <a:t>Установление дополнительных требований к регистрации лекарственного препарата и подаче сообщений о подозреваемых нежелательных реакциях;</a:t>
            </a:r>
          </a:p>
          <a:p>
            <a:pPr>
              <a:spcBef>
                <a:spcPts val="0"/>
              </a:spcBef>
              <a:spcAft>
                <a:spcPts val="527"/>
              </a:spcAft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</a:rPr>
              <a:t>Другие условия или ограничения в целях безопасного и эффективного применения лекарственного препарата в соответствии с требованиями </a:t>
            </a:r>
            <a:r>
              <a:rPr lang="en-US" sz="1600" dirty="0">
                <a:solidFill>
                  <a:schemeClr val="tx1"/>
                </a:solidFill>
              </a:rPr>
              <a:t>GVP</a:t>
            </a:r>
            <a:r>
              <a:rPr lang="ru-RU" sz="1600" dirty="0">
                <a:solidFill>
                  <a:schemeClr val="tx1"/>
                </a:solidFill>
              </a:rPr>
              <a:t>;</a:t>
            </a:r>
          </a:p>
          <a:p>
            <a:pPr>
              <a:spcBef>
                <a:spcPts val="0"/>
              </a:spcBef>
              <a:spcAft>
                <a:spcPts val="527"/>
              </a:spcAft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</a:rPr>
              <a:t>Проведение пострегистрационных исследований эффективности ЛП, для установления аспектов эффективности, которые не могут быть исследованы до его реализации;</a:t>
            </a:r>
          </a:p>
          <a:p>
            <a:pPr>
              <a:spcBef>
                <a:spcPts val="0"/>
              </a:spcBef>
              <a:spcAft>
                <a:spcPts val="527"/>
              </a:spcAft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</a:rPr>
              <a:t>(*) Пострегистрационные исследования безопасности в случае наличия опасений по поводу рисков данного лекарственного препарата;</a:t>
            </a:r>
          </a:p>
          <a:p>
            <a:pPr>
              <a:spcBef>
                <a:spcPts val="0"/>
              </a:spcBef>
              <a:spcAft>
                <a:spcPts val="527"/>
              </a:spcAft>
              <a:buClr>
                <a:srgbClr val="C00000"/>
              </a:buClr>
            </a:pPr>
            <a:r>
              <a:rPr lang="ru-RU" sz="1600" dirty="0">
                <a:solidFill>
                  <a:schemeClr val="tx1"/>
                </a:solidFill>
              </a:rPr>
              <a:t>(*) Пострегистрационные исследования эффективности, если понимание заболевания или клиническая методология показывают, что предыдущие оценки эффективности требуют существенного пересмотра.</a:t>
            </a:r>
          </a:p>
          <a:p>
            <a:pPr marL="0" indent="0">
              <a:spcBef>
                <a:spcPts val="0"/>
              </a:spcBef>
              <a:spcAft>
                <a:spcPts val="527"/>
              </a:spcAft>
              <a:buNone/>
            </a:pPr>
            <a:r>
              <a:rPr lang="ru-RU" sz="1600" b="1" dirty="0">
                <a:solidFill>
                  <a:schemeClr val="tx1"/>
                </a:solidFill>
              </a:rPr>
              <a:t>Для таких ЛП:</a:t>
            </a:r>
          </a:p>
          <a:p>
            <a:pPr marL="343880" indent="-343880">
              <a:spcBef>
                <a:spcPts val="0"/>
              </a:spcBef>
              <a:spcAft>
                <a:spcPts val="527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РУ выдается на 5 лет, с последующим продлением на 5 лет и лишь затем бессрочно.</a:t>
            </a:r>
          </a:p>
          <a:p>
            <a:pPr marL="343880" indent="-343880">
              <a:spcBef>
                <a:spcPts val="0"/>
              </a:spcBef>
              <a:spcAft>
                <a:spcPts val="527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1600" dirty="0">
                <a:solidFill>
                  <a:schemeClr val="tx1"/>
                </a:solidFill>
              </a:rPr>
              <a:t>Ежегодно проводится переоценка соотношения польза/риск и при признании его неблагоприятным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РУ отменяется (аннулируется).</a:t>
            </a:r>
          </a:p>
        </p:txBody>
      </p:sp>
    </p:spTree>
    <p:extLst>
      <p:ext uri="{BB962C8B-B14F-4D97-AF65-F5344CB8AC3E}">
        <p14:creationId xmlns:p14="http://schemas.microsoft.com/office/powerpoint/2010/main" val="38131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10212" y="2153248"/>
            <a:ext cx="8481695" cy="92116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Вопрос </a:t>
            </a:r>
            <a:r>
              <a:rPr lang="en-US" dirty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542" y="3074415"/>
            <a:ext cx="9087858" cy="25963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Схема приведения регистрационного досье в соответствие с новыми требованиями (для уже зарегистрированных препаратов хотя бы в одной из стран ЕАЭС).</a:t>
            </a:r>
          </a:p>
        </p:txBody>
      </p:sp>
    </p:spTree>
    <p:extLst>
      <p:ext uri="{BB962C8B-B14F-4D97-AF65-F5344CB8AC3E}">
        <p14:creationId xmlns:p14="http://schemas.microsoft.com/office/powerpoint/2010/main" val="71895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436" y="342181"/>
            <a:ext cx="7344816" cy="86409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Процедура приведения досье в соответствие с требованиями союза для ранее зарегистрированных лекарств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566317"/>
            <a:ext cx="9006450" cy="51125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Осуществляется в период с 01.01.2016 по 31.12.2025 г.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Длительность процедуры 100 дней.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Выбор </a:t>
            </a:r>
            <a:r>
              <a:rPr lang="ru-RU" dirty="0" err="1">
                <a:solidFill>
                  <a:schemeClr val="tx1"/>
                </a:solidFill>
              </a:rPr>
              <a:t>рефрентного</a:t>
            </a:r>
            <a:r>
              <a:rPr lang="ru-RU" dirty="0">
                <a:solidFill>
                  <a:schemeClr val="tx1"/>
                </a:solidFill>
              </a:rPr>
              <a:t> государства:</a:t>
            </a:r>
          </a:p>
          <a:p>
            <a:pPr lvl="1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при регистрации в одном государстве Союза – данное государство;</a:t>
            </a:r>
          </a:p>
          <a:p>
            <a:pPr lvl="1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при регистрации в нескольких государствах Союза – любое из них по выбору.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Досье представляется в формате ОТД </a:t>
            </a:r>
            <a:r>
              <a:rPr lang="en-US" dirty="0">
                <a:solidFill>
                  <a:schemeClr val="tx1"/>
                </a:solidFill>
              </a:rPr>
              <a:t>(CTD)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Модуль 1: без изъятий, с декларацией о соответствии информации в ОТД-формате досье ранее представленному варианту в рамках национальной регистрации.</a:t>
            </a:r>
          </a:p>
          <a:p>
            <a:pPr lvl="1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Модуль 2: без изъятий.</a:t>
            </a:r>
          </a:p>
          <a:p>
            <a:pPr lvl="1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Модуль 3: без изъятий.</a:t>
            </a:r>
          </a:p>
          <a:p>
            <a:pPr lvl="1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Модуль 4 (если применимо): комплектуется имеющимися доклиническими исследованиями без их приведения в соответствие с требованиями к оформлению отчетной документации;</a:t>
            </a:r>
          </a:p>
          <a:p>
            <a:pPr lvl="1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</a:rPr>
              <a:t>Модуль 5: комплектуется клиническими исследованиями без их приведения в соответствие с требованиями к оформлению отчетной документации.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1487238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444" y="54149"/>
            <a:ext cx="6971917" cy="1008112"/>
          </a:xfrm>
        </p:spPr>
        <p:txBody>
          <a:bodyPr>
            <a:noAutofit/>
          </a:bodyPr>
          <a:lstStyle/>
          <a:p>
            <a:r>
              <a:rPr lang="ru-RU" sz="2800" dirty="0"/>
              <a:t>Схема процедуры</a:t>
            </a:r>
            <a:br>
              <a:rPr lang="ru-RU" sz="2800" dirty="0"/>
            </a:br>
            <a:r>
              <a:rPr lang="ru-RU" sz="2800" dirty="0"/>
              <a:t>приведения досье в соответствие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4" y="1062261"/>
            <a:ext cx="8989214" cy="449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245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444" y="270173"/>
            <a:ext cx="6840760" cy="1008112"/>
          </a:xfrm>
        </p:spPr>
        <p:txBody>
          <a:bodyPr>
            <a:noAutofit/>
          </a:bodyPr>
          <a:lstStyle/>
          <a:p>
            <a:r>
              <a:rPr lang="ru-RU" sz="2800" dirty="0"/>
              <a:t>Особенности приведения лекарственного препарата в соответствие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101320"/>
              </p:ext>
            </p:extLst>
          </p:nvPr>
        </p:nvGraphicFramePr>
        <p:xfrm>
          <a:off x="120204" y="1494309"/>
          <a:ext cx="8897806" cy="521397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965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159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5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9412">
                <a:tc>
                  <a:txBody>
                    <a:bodyPr/>
                    <a:lstStyle/>
                    <a:p>
                      <a:r>
                        <a:rPr lang="ru-RU" sz="1500" dirty="0"/>
                        <a:t>НАЦИОНАЛЬНАЯ</a:t>
                      </a:r>
                      <a:r>
                        <a:rPr lang="ru-RU" sz="1500" baseline="0" dirty="0"/>
                        <a:t> РЕГИСТРАЦИЯ</a:t>
                      </a:r>
                      <a:endParaRPr lang="ru-RU" sz="1500" dirty="0"/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ЕДИНАЯ РЕГИСТРАЦИЯ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КОММЕНТАРИЙ</a:t>
                      </a:r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273">
                <a:tc>
                  <a:txBody>
                    <a:bodyPr/>
                    <a:lstStyle/>
                    <a:p>
                      <a:r>
                        <a:rPr lang="ru-RU" sz="1500" dirty="0"/>
                        <a:t>1. В разных ГЧ имеется разное число РУ на линейки дозировок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Выбор</a:t>
                      </a:r>
                      <a:r>
                        <a:rPr lang="ru-RU" sz="1500" baseline="0" dirty="0"/>
                        <a:t> РГ осуществляется независимо от числа РУ</a:t>
                      </a:r>
                      <a:endParaRPr lang="ru-RU" sz="1500" dirty="0"/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Единая регистрация идет на одно РУ</a:t>
                      </a:r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5714">
                <a:tc>
                  <a:txBody>
                    <a:bodyPr/>
                    <a:lstStyle/>
                    <a:p>
                      <a:r>
                        <a:rPr lang="ru-RU" sz="1500" dirty="0"/>
                        <a:t>2. В разных ГЧ зарегистрированы</a:t>
                      </a:r>
                      <a:r>
                        <a:rPr lang="ru-RU" sz="1500" baseline="0" dirty="0"/>
                        <a:t> разные линейки дозировок, разные площадки.</a:t>
                      </a:r>
                      <a:endParaRPr lang="ru-RU" sz="1500" dirty="0"/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Приводится</a:t>
                      </a:r>
                      <a:r>
                        <a:rPr lang="ru-RU" sz="1500" baseline="0" dirty="0"/>
                        <a:t> в соответствие досье на линейку, зарегистрированную в РГ с одновременным включением дополнительных дозировок для которых представляются документы в соответствии с указанием П19.</a:t>
                      </a:r>
                    </a:p>
                    <a:p>
                      <a:r>
                        <a:rPr lang="ru-RU" sz="1500" baseline="0" dirty="0"/>
                        <a:t>Сопровождается переоценкой соотношения «П/Р» при расширении линейки дозировок.</a:t>
                      </a:r>
                      <a:endParaRPr lang="ru-RU" sz="1500" dirty="0"/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В декларации соответствия досье (М1) указывается внесение изменений</a:t>
                      </a:r>
                      <a:r>
                        <a:rPr lang="ru-RU" sz="1500" baseline="0" dirty="0"/>
                        <a:t> в линейку дозировок</a:t>
                      </a:r>
                      <a:endParaRPr lang="ru-RU" sz="1500" dirty="0"/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273">
                <a:tc>
                  <a:txBody>
                    <a:bodyPr/>
                    <a:lstStyle/>
                    <a:p>
                      <a:r>
                        <a:rPr lang="ru-RU" sz="1500" dirty="0"/>
                        <a:t>3. В разных ГЧ</a:t>
                      </a:r>
                      <a:r>
                        <a:rPr lang="ru-RU" sz="1500" baseline="0" dirty="0"/>
                        <a:t> отличается состав вспомогательных веществ</a:t>
                      </a:r>
                      <a:endParaRPr lang="ru-RU" sz="1500" dirty="0"/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Регистрация с единым составом вспомогательных веществ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С учетом Решения Совета ЕЭК от 3.11.16</a:t>
                      </a:r>
                      <a:r>
                        <a:rPr lang="ru-RU" sz="1500" baseline="0" dirty="0"/>
                        <a:t> № 88</a:t>
                      </a:r>
                      <a:endParaRPr lang="ru-RU" sz="1500" dirty="0"/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5649">
                <a:tc>
                  <a:txBody>
                    <a:bodyPr/>
                    <a:lstStyle/>
                    <a:p>
                      <a:r>
                        <a:rPr lang="ru-RU" sz="1500" dirty="0"/>
                        <a:t>4. В разных ГЧ зарегистрированы ЛП с разными спецификациями и НД.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Единая спецификация и НД для союза в соответствии с Фармакопеей Союза.</a:t>
                      </a:r>
                    </a:p>
                    <a:p>
                      <a:r>
                        <a:rPr lang="ru-RU" sz="1500" dirty="0"/>
                        <a:t>До выхода</a:t>
                      </a:r>
                      <a:r>
                        <a:rPr lang="ru-RU" sz="1500" baseline="0" dirty="0"/>
                        <a:t> статьи Фармакопеи Союза используется фармакопейный стандарт РГ</a:t>
                      </a:r>
                      <a:endParaRPr lang="ru-RU" sz="1500" dirty="0"/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Фармакопейный стандарт РГ признается ГП</a:t>
                      </a:r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8961">
                <a:tc>
                  <a:txBody>
                    <a:bodyPr/>
                    <a:lstStyle/>
                    <a:p>
                      <a:r>
                        <a:rPr lang="ru-RU" sz="1500" dirty="0"/>
                        <a:t>5. Действие национального РУ после приведения в соответствие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180 календарных дней</a:t>
                      </a:r>
                      <a:r>
                        <a:rPr lang="ru-RU" sz="1500" baseline="0" dirty="0"/>
                        <a:t> со дня получения единого РУ. Не требует заявлений о прекращении</a:t>
                      </a:r>
                      <a:endParaRPr lang="ru-RU" sz="1500" dirty="0"/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endParaRPr lang="ru-RU" sz="1500" dirty="0"/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941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436" y="54149"/>
            <a:ext cx="6947141" cy="1008112"/>
          </a:xfrm>
        </p:spPr>
        <p:txBody>
          <a:bodyPr>
            <a:noAutofit/>
          </a:bodyPr>
          <a:lstStyle/>
          <a:p>
            <a:r>
              <a:rPr lang="ru-RU" sz="2800" dirty="0"/>
              <a:t>Варианты приведения досье в соответствие для разных дозировок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292342"/>
              </p:ext>
            </p:extLst>
          </p:nvPr>
        </p:nvGraphicFramePr>
        <p:xfrm>
          <a:off x="120204" y="1278285"/>
          <a:ext cx="8952268" cy="271398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046810">
                  <a:extLst>
                    <a:ext uri="{9D8B030D-6E8A-4147-A177-3AD203B41FA5}">
                      <a16:colId xmlns:a16="http://schemas.microsoft.com/office/drawing/2014/main" xmlns="" val="1009432962"/>
                    </a:ext>
                  </a:extLst>
                </a:gridCol>
                <a:gridCol w="727829">
                  <a:extLst>
                    <a:ext uri="{9D8B030D-6E8A-4147-A177-3AD203B41FA5}">
                      <a16:colId xmlns:a16="http://schemas.microsoft.com/office/drawing/2014/main" xmlns="" val="762988447"/>
                    </a:ext>
                  </a:extLst>
                </a:gridCol>
                <a:gridCol w="2332962">
                  <a:extLst>
                    <a:ext uri="{9D8B030D-6E8A-4147-A177-3AD203B41FA5}">
                      <a16:colId xmlns:a16="http://schemas.microsoft.com/office/drawing/2014/main" xmlns="" val="3219606851"/>
                    </a:ext>
                  </a:extLst>
                </a:gridCol>
                <a:gridCol w="1844667">
                  <a:extLst>
                    <a:ext uri="{9D8B030D-6E8A-4147-A177-3AD203B41FA5}">
                      <a16:colId xmlns:a16="http://schemas.microsoft.com/office/drawing/2014/main" xmlns="" val="2823176483"/>
                    </a:ext>
                  </a:extLst>
                </a:gridCol>
              </a:tblGrid>
              <a:tr h="279412">
                <a:tc>
                  <a:txBody>
                    <a:bodyPr/>
                    <a:lstStyle/>
                    <a:p>
                      <a:r>
                        <a:rPr lang="ru-RU" sz="1600" dirty="0"/>
                        <a:t>Варианты национальной регистрации</a:t>
                      </a:r>
                      <a:r>
                        <a:rPr lang="en-US" sz="1600" dirty="0"/>
                        <a:t> </a:t>
                      </a:r>
                      <a:r>
                        <a:rPr lang="ru-RU" sz="1600" dirty="0"/>
                        <a:t>дозировок</a:t>
                      </a:r>
                    </a:p>
                  </a:txBody>
                  <a:tcPr marL="68896" marR="68896" marT="34448" marB="34448"/>
                </a:tc>
                <a:tc gridSpan="3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ОДИН ИЗ ВОЗМОЖНЫХ </a:t>
                      </a:r>
                      <a:r>
                        <a:rPr lang="ru-RU" sz="1600" dirty="0"/>
                        <a:t>вариантов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приведения в соответствие</a:t>
                      </a:r>
                    </a:p>
                  </a:txBody>
                  <a:tcPr marL="68896" marR="68896" marT="34448" marB="34448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5525863"/>
                  </a:ext>
                </a:extLst>
              </a:tr>
              <a:tr h="688961">
                <a:tc>
                  <a:txBody>
                    <a:bodyPr/>
                    <a:lstStyle/>
                    <a:p>
                      <a:r>
                        <a:rPr lang="en-US" sz="1600" dirty="0"/>
                        <a:t>X: 10 – 20 – 40</a:t>
                      </a:r>
                    </a:p>
                    <a:p>
                      <a:r>
                        <a:rPr lang="en-US" sz="1600" dirty="0"/>
                        <a:t>Y: 10 – 20 – 40 – 80</a:t>
                      </a:r>
                    </a:p>
                    <a:p>
                      <a:r>
                        <a:rPr lang="en-US" sz="1600" dirty="0"/>
                        <a:t>Z:      – 20 – 40</a:t>
                      </a:r>
                      <a:endParaRPr lang="ru-RU" sz="1600" dirty="0"/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РГ: </a:t>
                      </a:r>
                      <a:r>
                        <a:rPr lang="en-US" sz="1600" dirty="0"/>
                        <a:t>Y</a:t>
                      </a:r>
                      <a:endParaRPr lang="ru-RU" sz="1600" dirty="0"/>
                    </a:p>
                    <a:p>
                      <a:r>
                        <a:rPr lang="ru-RU" sz="1600" dirty="0"/>
                        <a:t>ГП: </a:t>
                      </a:r>
                      <a:r>
                        <a:rPr lang="en-US" sz="1600" dirty="0"/>
                        <a:t>X,Z</a:t>
                      </a:r>
                      <a:endParaRPr lang="ru-RU" sz="1600" dirty="0"/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ППС «10-20-40-80»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3787277797"/>
                  </a:ext>
                </a:extLst>
              </a:tr>
              <a:tr h="688961">
                <a:tc>
                  <a:txBody>
                    <a:bodyPr/>
                    <a:lstStyle/>
                    <a:p>
                      <a:r>
                        <a:rPr lang="en-US" sz="1600" dirty="0"/>
                        <a:t>X:      – 20 – 40</a:t>
                      </a:r>
                    </a:p>
                    <a:p>
                      <a:r>
                        <a:rPr lang="en-US" sz="1600" dirty="0"/>
                        <a:t>Y:</a:t>
                      </a:r>
                      <a:r>
                        <a:rPr lang="ru-RU" sz="1600" dirty="0"/>
                        <a:t> </a:t>
                      </a:r>
                      <a:r>
                        <a:rPr lang="en-US" sz="1600" dirty="0"/>
                        <a:t>10 –      – 40</a:t>
                      </a:r>
                    </a:p>
                    <a:p>
                      <a:r>
                        <a:rPr lang="en-US" sz="1600" dirty="0"/>
                        <a:t>Z: 10 –      – 40 – 80</a:t>
                      </a:r>
                      <a:endParaRPr lang="ru-RU" sz="1600" dirty="0"/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РГ: </a:t>
                      </a:r>
                      <a:r>
                        <a:rPr lang="en-US" sz="1600" dirty="0"/>
                        <a:t>Z</a:t>
                      </a:r>
                    </a:p>
                    <a:p>
                      <a:r>
                        <a:rPr lang="ru-RU" sz="1600" dirty="0"/>
                        <a:t>ГП: </a:t>
                      </a:r>
                      <a:r>
                        <a:rPr lang="en-US" sz="1600" dirty="0"/>
                        <a:t>X,Y</a:t>
                      </a:r>
                      <a:endParaRPr lang="ru-RU" sz="1600" dirty="0"/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ППС «10-40-80» + ИРД «20»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(Приложение №19)</a:t>
                      </a:r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376643605"/>
                  </a:ext>
                </a:extLst>
              </a:tr>
              <a:tr h="482273">
                <a:tc gridSpan="4"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NB!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При разном составе ВВ применяется аналогичный принцип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!</a:t>
                      </a:r>
                    </a:p>
                    <a:p>
                      <a:r>
                        <a:rPr lang="en-US" sz="1600" b="1" dirty="0">
                          <a:solidFill>
                            <a:srgbClr val="C00000"/>
                          </a:solidFill>
                        </a:rPr>
                        <a:t>      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При разных лекарственных формах данный принцип не применим!</a:t>
                      </a:r>
                    </a:p>
                  </a:txBody>
                  <a:tcPr marL="68896" marR="68896" marT="34448" marB="34448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153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628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436" y="0"/>
            <a:ext cx="7026172" cy="1062261"/>
          </a:xfrm>
        </p:spPr>
        <p:txBody>
          <a:bodyPr>
            <a:noAutofit/>
          </a:bodyPr>
          <a:lstStyle/>
          <a:p>
            <a:r>
              <a:rPr lang="ru-RU" sz="2800" dirty="0"/>
              <a:t>Процедуры переоценки</a:t>
            </a:r>
            <a:br>
              <a:rPr lang="ru-RU" sz="2800" dirty="0"/>
            </a:br>
            <a:r>
              <a:rPr lang="ru-RU" sz="2800" dirty="0"/>
              <a:t>соотношения «ПОЛЬЗА-РИСК»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212" y="1278285"/>
            <a:ext cx="8928991" cy="496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9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444" y="54149"/>
            <a:ext cx="6984776" cy="1008112"/>
          </a:xfrm>
        </p:spPr>
        <p:txBody>
          <a:bodyPr>
            <a:noAutofit/>
          </a:bodyPr>
          <a:lstStyle/>
          <a:p>
            <a:r>
              <a:rPr lang="ru-RU" sz="2800" dirty="0"/>
              <a:t>определение объема доработки модулей 4 и 5 досье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987435"/>
              </p:ext>
            </p:extLst>
          </p:nvPr>
        </p:nvGraphicFramePr>
        <p:xfrm>
          <a:off x="-743892" y="1782341"/>
          <a:ext cx="1007411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57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Вопрос 1</a:t>
            </a: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81542" y="3035515"/>
            <a:ext cx="9011447" cy="8951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effectLst/>
              </a:rPr>
              <a:t>Система регулирования единого рынка обращения лекарственных средств в ЕАЭС. Характеристика регистрационных процедур для единого рынка ЛС.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78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Вопрос </a:t>
            </a:r>
            <a:r>
              <a:rPr lang="en-US" dirty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Определение статуса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лекарственного препарата</a:t>
            </a:r>
          </a:p>
        </p:txBody>
      </p:sp>
    </p:spTree>
    <p:extLst>
      <p:ext uri="{BB962C8B-B14F-4D97-AF65-F5344CB8AC3E}">
        <p14:creationId xmlns:p14="http://schemas.microsoft.com/office/powerpoint/2010/main" val="2076348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436" y="54149"/>
            <a:ext cx="7001263" cy="1008112"/>
          </a:xfrm>
        </p:spPr>
        <p:txBody>
          <a:bodyPr>
            <a:noAutofit/>
          </a:bodyPr>
          <a:lstStyle/>
          <a:p>
            <a:r>
              <a:rPr lang="ru-RU" sz="2800" dirty="0"/>
              <a:t>классификация лекарственных препаратов: позиция регистратора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650804"/>
              </p:ext>
            </p:extLst>
          </p:nvPr>
        </p:nvGraphicFramePr>
        <p:xfrm>
          <a:off x="-387800" y="846237"/>
          <a:ext cx="9585816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011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444" y="126157"/>
            <a:ext cx="6619100" cy="864096"/>
          </a:xfrm>
        </p:spPr>
        <p:txBody>
          <a:bodyPr>
            <a:normAutofit/>
          </a:bodyPr>
          <a:lstStyle/>
          <a:p>
            <a:r>
              <a:rPr lang="ru-RU" sz="2800" dirty="0"/>
              <a:t>Границы «</a:t>
            </a:r>
            <a:r>
              <a:rPr lang="ru-RU" sz="2800" dirty="0" err="1"/>
              <a:t>Воспроизведенности</a:t>
            </a:r>
            <a:r>
              <a:rPr lang="ru-RU" sz="2800" dirty="0"/>
              <a:t>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439095"/>
              </p:ext>
            </p:extLst>
          </p:nvPr>
        </p:nvGraphicFramePr>
        <p:xfrm>
          <a:off x="264220" y="2502421"/>
          <a:ext cx="8712968" cy="310601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1142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98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4245">
                <a:tc>
                  <a:txBody>
                    <a:bodyPr/>
                    <a:lstStyle/>
                    <a:p>
                      <a:r>
                        <a:rPr lang="ru-RU" sz="1600" dirty="0"/>
                        <a:t>ТИП</a:t>
                      </a:r>
                      <a:r>
                        <a:rPr lang="ru-RU" sz="1600" baseline="0" dirty="0"/>
                        <a:t> ВСПОМОГАТЕЛЬНОГО ВЕЩЕСТВА</a:t>
                      </a:r>
                      <a:endParaRPr lang="ru-RU" sz="1600" dirty="0"/>
                    </a:p>
                  </a:txBody>
                  <a:tcPr marL="51910" marR="51910" marT="25955" marB="2595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ОТЛИЧИЯ (% ОТ ОБЩЕЙ МАССЫ ЛП)</a:t>
                      </a:r>
                    </a:p>
                  </a:txBody>
                  <a:tcPr marL="51910" marR="51910" marT="25955" marB="2595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116">
                <a:tc>
                  <a:txBody>
                    <a:bodyPr/>
                    <a:lstStyle/>
                    <a:p>
                      <a:r>
                        <a:rPr lang="ru-RU" sz="1600" dirty="0"/>
                        <a:t>Наполнители</a:t>
                      </a:r>
                    </a:p>
                  </a:txBody>
                  <a:tcPr marL="51910" marR="51910" marT="25955" marB="2595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±5,0</a:t>
                      </a:r>
                    </a:p>
                  </a:txBody>
                  <a:tcPr marL="51910" marR="51910" marT="25955" marB="2595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r>
                        <a:rPr lang="ru-RU" sz="1600" dirty="0"/>
                        <a:t>Разрыхлители:</a:t>
                      </a:r>
                      <a:r>
                        <a:rPr lang="ru-RU" sz="1600" baseline="0" dirty="0"/>
                        <a:t>                            крахмал</a:t>
                      </a:r>
                    </a:p>
                    <a:p>
                      <a:r>
                        <a:rPr lang="ru-RU" sz="1600" baseline="0" dirty="0"/>
                        <a:t>                                                     прочие</a:t>
                      </a:r>
                      <a:endParaRPr lang="ru-RU" sz="1600" dirty="0"/>
                    </a:p>
                  </a:txBody>
                  <a:tcPr marL="51910" marR="51910" marT="25955" marB="2595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±3,0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±1,0</a:t>
                      </a:r>
                    </a:p>
                  </a:txBody>
                  <a:tcPr marL="51910" marR="51910" marT="25955" marB="2595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7116">
                <a:tc>
                  <a:txBody>
                    <a:bodyPr/>
                    <a:lstStyle/>
                    <a:p>
                      <a:r>
                        <a:rPr lang="ru-RU" sz="1600" dirty="0"/>
                        <a:t>Связующие</a:t>
                      </a:r>
                    </a:p>
                  </a:txBody>
                  <a:tcPr marL="51910" marR="51910" marT="25955" marB="2595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±0,5</a:t>
                      </a:r>
                    </a:p>
                  </a:txBody>
                  <a:tcPr marL="51910" marR="51910" marT="25955" marB="2595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r>
                        <a:rPr lang="ru-RU" sz="1600" dirty="0"/>
                        <a:t>Смазывающие (</a:t>
                      </a:r>
                      <a:r>
                        <a:rPr lang="ru-RU" sz="1600" dirty="0" err="1"/>
                        <a:t>любриканты</a:t>
                      </a:r>
                      <a:r>
                        <a:rPr lang="ru-RU" sz="1600" dirty="0"/>
                        <a:t>):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err="1"/>
                        <a:t>стеараты</a:t>
                      </a:r>
                      <a:r>
                        <a:rPr lang="ru-RU" sz="1600" baseline="0" dirty="0"/>
                        <a:t> </a:t>
                      </a:r>
                      <a:r>
                        <a:rPr lang="en-US" sz="1600" baseline="0" dirty="0"/>
                        <a:t>Mg, Ca</a:t>
                      </a:r>
                      <a:endParaRPr lang="ru-RU" sz="1600" baseline="0" dirty="0"/>
                    </a:p>
                    <a:p>
                      <a:r>
                        <a:rPr lang="ru-RU" sz="1600" baseline="0" dirty="0"/>
                        <a:t>                                                     прочие</a:t>
                      </a:r>
                      <a:endParaRPr lang="ru-RU" sz="1600" dirty="0"/>
                    </a:p>
                  </a:txBody>
                  <a:tcPr marL="51910" marR="51910" marT="25955" marB="2595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±0,25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±1,0</a:t>
                      </a:r>
                    </a:p>
                  </a:txBody>
                  <a:tcPr marL="51910" marR="51910" marT="25955" marB="2595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2321">
                <a:tc>
                  <a:txBody>
                    <a:bodyPr/>
                    <a:lstStyle/>
                    <a:p>
                      <a:r>
                        <a:rPr lang="ru-RU" sz="1600" dirty="0" err="1"/>
                        <a:t>Глиданты</a:t>
                      </a:r>
                      <a:r>
                        <a:rPr lang="ru-RU" sz="1600" dirty="0"/>
                        <a:t>:</a:t>
                      </a:r>
                      <a:r>
                        <a:rPr lang="ru-RU" sz="1600" baseline="0" dirty="0"/>
                        <a:t>                                     тальк</a:t>
                      </a:r>
                    </a:p>
                    <a:p>
                      <a:r>
                        <a:rPr lang="ru-RU" sz="1600" baseline="0" dirty="0"/>
                        <a:t>                                                      прочие</a:t>
                      </a:r>
                      <a:endParaRPr lang="ru-RU" sz="1600" dirty="0"/>
                    </a:p>
                  </a:txBody>
                  <a:tcPr marL="51910" marR="51910" marT="25955" marB="2595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±1,0</a:t>
                      </a:r>
                    </a:p>
                    <a:p>
                      <a:r>
                        <a:rPr lang="ru-RU" sz="1600" dirty="0"/>
                        <a:t>±0,1</a:t>
                      </a:r>
                    </a:p>
                  </a:txBody>
                  <a:tcPr marL="51910" marR="51910" marT="25955" marB="2595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7116">
                <a:tc>
                  <a:txBody>
                    <a:bodyPr/>
                    <a:lstStyle/>
                    <a:p>
                      <a:r>
                        <a:rPr lang="ru-RU" sz="1600" dirty="0"/>
                        <a:t>ЖИДКИЕ ЛЕКАРСТВЕННЫЕ ФОРМЫ</a:t>
                      </a:r>
                    </a:p>
                  </a:txBody>
                  <a:tcPr marL="51910" marR="51910" marT="25955" marB="2595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разница концентраций до 10%</a:t>
                      </a:r>
                    </a:p>
                  </a:txBody>
                  <a:tcPr marL="51910" marR="51910" marT="25955" marB="25955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7116">
                <a:tc>
                  <a:txBody>
                    <a:bodyPr/>
                    <a:lstStyle/>
                    <a:p>
                      <a:r>
                        <a:rPr lang="ru-RU" sz="1600" dirty="0"/>
                        <a:t>ПРОЧИЕ ВСПОМОГАТЕЛЬНЫЕ</a:t>
                      </a:r>
                      <a:r>
                        <a:rPr lang="ru-RU" sz="1600" baseline="0" dirty="0"/>
                        <a:t> ВЕЩЕСТВА</a:t>
                      </a:r>
                      <a:endParaRPr lang="ru-RU" sz="1600" dirty="0"/>
                    </a:p>
                  </a:txBody>
                  <a:tcPr marL="51910" marR="51910" marT="25955" marB="25955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научно-обоснованное</a:t>
                      </a:r>
                    </a:p>
                  </a:txBody>
                  <a:tcPr marL="51910" marR="51910" marT="25955" marB="25955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541" y="1134269"/>
            <a:ext cx="9006316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7" dirty="0"/>
              <a:t>Следует представить официальное письмо, подписанное уполномоченным лицом по качеству производителя и подтверждающее, что количественный состав и производство исследуемого препарата идентичны количественному составу и производству лекарственного препарата, заявленного на регистрацию.</a:t>
            </a:r>
          </a:p>
          <a:p>
            <a:pPr marL="2643766"/>
            <a:r>
              <a:rPr lang="ru-RU" sz="906" dirty="0"/>
              <a:t>п. 6.4. раздела 7 Приложения № 1 к Правилам регистрации и экспертизы лекарственных средств для медицинского применения.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4540" y="5814789"/>
            <a:ext cx="602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п. 19 Приложения № 4 к Правилам проведения исследований биоэквивалентности лекарственных препаратов в рамках Евразийского экономического союза </a:t>
            </a:r>
          </a:p>
        </p:txBody>
      </p:sp>
    </p:spTree>
    <p:extLst>
      <p:ext uri="{BB962C8B-B14F-4D97-AF65-F5344CB8AC3E}">
        <p14:creationId xmlns:p14="http://schemas.microsoft.com/office/powerpoint/2010/main" val="3812971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452" y="126157"/>
            <a:ext cx="6816948" cy="864096"/>
          </a:xfrm>
        </p:spPr>
        <p:txBody>
          <a:bodyPr>
            <a:noAutofit/>
          </a:bodyPr>
          <a:lstStyle/>
          <a:p>
            <a:r>
              <a:rPr lang="ru-RU" sz="2800" dirty="0"/>
              <a:t>Возможно ли подтверждение состава для следующих </a:t>
            </a:r>
            <a:r>
              <a:rPr lang="ru-RU" sz="2800" dirty="0" err="1"/>
              <a:t>лп</a:t>
            </a:r>
            <a:r>
              <a:rPr lang="ru-RU" sz="2800" dirty="0"/>
              <a:t>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080721"/>
              </p:ext>
            </p:extLst>
          </p:nvPr>
        </p:nvGraphicFramePr>
        <p:xfrm>
          <a:off x="336228" y="1134269"/>
          <a:ext cx="8568952" cy="490524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198086">
                  <a:extLst>
                    <a:ext uri="{9D8B030D-6E8A-4147-A177-3AD203B41FA5}">
                      <a16:colId xmlns:a16="http://schemas.microsoft.com/office/drawing/2014/main" xmlns="" val="1015060929"/>
                    </a:ext>
                  </a:extLst>
                </a:gridCol>
                <a:gridCol w="443945">
                  <a:extLst>
                    <a:ext uri="{9D8B030D-6E8A-4147-A177-3AD203B41FA5}">
                      <a16:colId xmlns:a16="http://schemas.microsoft.com/office/drawing/2014/main" xmlns="" val="2498457129"/>
                    </a:ext>
                  </a:extLst>
                </a:gridCol>
                <a:gridCol w="443945">
                  <a:extLst>
                    <a:ext uri="{9D8B030D-6E8A-4147-A177-3AD203B41FA5}">
                      <a16:colId xmlns:a16="http://schemas.microsoft.com/office/drawing/2014/main" xmlns="" val="1971803329"/>
                    </a:ext>
                  </a:extLst>
                </a:gridCol>
                <a:gridCol w="443945">
                  <a:extLst>
                    <a:ext uri="{9D8B030D-6E8A-4147-A177-3AD203B41FA5}">
                      <a16:colId xmlns:a16="http://schemas.microsoft.com/office/drawing/2014/main" xmlns="" val="4112633354"/>
                    </a:ext>
                  </a:extLst>
                </a:gridCol>
                <a:gridCol w="443945">
                  <a:extLst>
                    <a:ext uri="{9D8B030D-6E8A-4147-A177-3AD203B41FA5}">
                      <a16:colId xmlns:a16="http://schemas.microsoft.com/office/drawing/2014/main" xmlns="" val="3411025705"/>
                    </a:ext>
                  </a:extLst>
                </a:gridCol>
                <a:gridCol w="3595086">
                  <a:extLst>
                    <a:ext uri="{9D8B030D-6E8A-4147-A177-3AD203B41FA5}">
                      <a16:colId xmlns:a16="http://schemas.microsoft.com/office/drawing/2014/main" xmlns="" val="2336029677"/>
                    </a:ext>
                  </a:extLst>
                </a:gridCol>
              </a:tblGrid>
              <a:tr h="2344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/>
                        <a:t>Компонент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R</a:t>
                      </a:r>
                      <a:endParaRPr lang="ru-RU" sz="1600" dirty="0"/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600" dirty="0"/>
                        <a:t>T</a:t>
                      </a:r>
                      <a:r>
                        <a:rPr lang="ru-RU" sz="1600" dirty="0"/>
                        <a:t>1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/>
                        <a:t>Т2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/>
                        <a:t>Т3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/>
                        <a:t>Функция</a:t>
                      </a: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3756597187"/>
                  </a:ext>
                </a:extLst>
              </a:tr>
              <a:tr h="2344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1" dirty="0"/>
                        <a:t>Азитромицин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/>
                        <a:t>Х</a:t>
                      </a:r>
                      <a:endParaRPr lang="ru-RU" sz="1600" b="1" dirty="0"/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/>
                        <a:t>Х</a:t>
                      </a:r>
                      <a:endParaRPr lang="ru-RU" sz="1600" b="1" dirty="0"/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/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1" dirty="0"/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600" b="1" dirty="0"/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4132835251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Кальция фосфат 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</a:rPr>
                        <a:t>двузамещенный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Наполнитель, защита от расслаивания</a:t>
                      </a: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2380136196"/>
                  </a:ext>
                </a:extLst>
              </a:tr>
              <a:tr h="2344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Гипромеллоза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Связующий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скоростьзавивимый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2792284094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Крахмал 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</a:rPr>
                        <a:t>прежелатинизированный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Дезинтегрант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/Связующее</a:t>
                      </a: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3488993840"/>
                  </a:ext>
                </a:extLst>
              </a:tr>
              <a:tr h="2344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Крахмал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Дезинтегрант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/Связующее</a:t>
                      </a: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212532953"/>
                  </a:ext>
                </a:extLst>
              </a:tr>
              <a:tr h="2344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Натрия крахмал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гликолят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Дезинтегрант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 (гидрофобный)</a:t>
                      </a: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779414995"/>
                  </a:ext>
                </a:extLst>
              </a:tr>
              <a:tr h="2344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Натрия </a:t>
                      </a:r>
                      <a:r>
                        <a:rPr lang="ru-RU" sz="1600" b="0" dirty="0" err="1">
                          <a:solidFill>
                            <a:srgbClr val="002060"/>
                          </a:solidFill>
                        </a:rPr>
                        <a:t>лаурилсульфат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Гидрофильный агент/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Любрикант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1127009284"/>
                  </a:ext>
                </a:extLst>
              </a:tr>
              <a:tr h="2344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Целлюлоза МК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Дезинтегрант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1502131802"/>
                  </a:ext>
                </a:extLst>
              </a:tr>
              <a:tr h="2344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Магния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стеарат</a:t>
                      </a:r>
                      <a:endParaRPr lang="ru-RU" sz="1600" b="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Любрикант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1188364115"/>
                  </a:ext>
                </a:extLst>
              </a:tr>
              <a:tr h="25450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</a:rPr>
                        <a:t>Тальк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</a:rPr>
                        <a:t>Наполнитель,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</a:rPr>
                        <a:t>противослеживающий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3534233119"/>
                  </a:ext>
                </a:extLst>
              </a:tr>
              <a:tr h="2344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 err="1">
                          <a:solidFill>
                            <a:srgbClr val="006600"/>
                          </a:solidFill>
                        </a:rPr>
                        <a:t>Макрогол</a:t>
                      </a:r>
                      <a:endParaRPr lang="ru-RU" sz="1600" b="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Усилитель растворения</a:t>
                      </a: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4244337475"/>
                  </a:ext>
                </a:extLst>
              </a:tr>
              <a:tr h="2344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err="1">
                          <a:solidFill>
                            <a:srgbClr val="006600"/>
                          </a:solidFill>
                        </a:rPr>
                        <a:t>Гипромеллоза</a:t>
                      </a:r>
                      <a:endParaRPr lang="ru-RU" sz="1600" b="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Покрывающий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</a:rPr>
                        <a:t>скоростьзависимый</a:t>
                      </a:r>
                      <a:endParaRPr lang="ru-RU" sz="160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3693053446"/>
                  </a:ext>
                </a:extLst>
              </a:tr>
              <a:tr h="2344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Тальк</a:t>
                      </a:r>
                      <a:endParaRPr lang="ru-RU" sz="1600" b="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err="1">
                          <a:solidFill>
                            <a:srgbClr val="006600"/>
                          </a:solidFill>
                        </a:rPr>
                        <a:t>Глидант</a:t>
                      </a:r>
                      <a:endParaRPr lang="ru-RU" sz="160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4175468132"/>
                  </a:ext>
                </a:extLst>
              </a:tr>
              <a:tr h="2344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err="1">
                          <a:solidFill>
                            <a:srgbClr val="006600"/>
                          </a:solidFill>
                        </a:rPr>
                        <a:t>Полисорбат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 80</a:t>
                      </a:r>
                      <a:endParaRPr lang="ru-RU" sz="1600" b="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err="1">
                          <a:solidFill>
                            <a:srgbClr val="006600"/>
                          </a:solidFill>
                        </a:rPr>
                        <a:t>Солюбилизатор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</a:rPr>
                        <a:t>сурфактант</a:t>
                      </a:r>
                      <a:endParaRPr lang="ru-RU" sz="160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229740553"/>
                  </a:ext>
                </a:extLst>
              </a:tr>
              <a:tr h="2344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>
                          <a:solidFill>
                            <a:srgbClr val="006600"/>
                          </a:solidFill>
                        </a:rPr>
                        <a:t>Поливиниловый спирт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Покрывающий гидрофильный агент</a:t>
                      </a: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3810675967"/>
                  </a:ext>
                </a:extLst>
              </a:tr>
              <a:tr h="234438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dirty="0">
                          <a:solidFill>
                            <a:srgbClr val="006600"/>
                          </a:solidFill>
                        </a:rPr>
                        <a:t>Лецитин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Х</a:t>
                      </a: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60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dirty="0" err="1">
                          <a:solidFill>
                            <a:srgbClr val="006600"/>
                          </a:solidFill>
                        </a:rPr>
                        <a:t>Солюбилизатор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</a:rPr>
                        <a:t>сурфактант</a:t>
                      </a:r>
                      <a:endParaRPr lang="ru-RU" sz="1600" dirty="0">
                        <a:solidFill>
                          <a:srgbClr val="006600"/>
                        </a:solidFill>
                      </a:endParaRPr>
                    </a:p>
                  </a:txBody>
                  <a:tcPr marL="69087" marR="69087" marT="34544" marB="34544"/>
                </a:tc>
                <a:extLst>
                  <a:ext uri="{0D108BD9-81ED-4DB2-BD59-A6C34878D82A}">
                    <a16:rowId xmlns:a16="http://schemas.microsoft.com/office/drawing/2014/main" xmlns="" val="8377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215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8436" y="126157"/>
            <a:ext cx="7061678" cy="864096"/>
          </a:xfrm>
        </p:spPr>
        <p:txBody>
          <a:bodyPr>
            <a:noAutofit/>
          </a:bodyPr>
          <a:lstStyle/>
          <a:p>
            <a:r>
              <a:rPr lang="ru-RU" sz="2800" dirty="0"/>
              <a:t>Общие вопросы формирования досье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0204" y="1206277"/>
            <a:ext cx="8989878" cy="4128008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Приложение № 1 к Правилам регистрации и экспертизы содержит требования к составу досье в целом и для различных групп лекарственных препаратов.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Приложение № 2 к Правилам регистрации и экспертизы содержит формы заявлений для подачи досье на регистрацию, подтверждение регистрации и внесение изменений.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Приложение № 3 к Правилам регистрации и экспертизы содержит требования к оформлению НД по контролю качества.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Приложение № 4 к Правилам регистрации и экспертизы содержит краткий перечень документов регистрационного досье.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Приложение № 5 к Правилам регистрации и экспертизы содержит указания по принципам размещения документов в разделах модулей досье.</a:t>
            </a:r>
          </a:p>
        </p:txBody>
      </p:sp>
    </p:spTree>
    <p:extLst>
      <p:ext uri="{BB962C8B-B14F-4D97-AF65-F5344CB8AC3E}">
        <p14:creationId xmlns:p14="http://schemas.microsoft.com/office/powerpoint/2010/main" val="1376333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8436" y="54149"/>
            <a:ext cx="6989670" cy="100811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Общие вопросы ОПРЕДЕЛЕНИЯ ОБЪЕМА модулей досье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142" y="1206278"/>
            <a:ext cx="9078258" cy="4727974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ru-RU" sz="2562" b="1" dirty="0">
                <a:solidFill>
                  <a:schemeClr val="tx1"/>
                </a:solidFill>
              </a:rPr>
              <a:t>Приложение № 1 к Правилам регистрации и экспертизы:</a:t>
            </a:r>
          </a:p>
          <a:p>
            <a:pPr lvl="1">
              <a:spcBef>
                <a:spcPts val="0"/>
              </a:spcBef>
            </a:pPr>
            <a:r>
              <a:rPr lang="ru-RU" sz="2261" dirty="0">
                <a:solidFill>
                  <a:schemeClr val="tx1"/>
                </a:solidFill>
              </a:rPr>
              <a:t>часть </a:t>
            </a:r>
            <a:r>
              <a:rPr lang="en-US" sz="2261" dirty="0">
                <a:solidFill>
                  <a:schemeClr val="tx1"/>
                </a:solidFill>
              </a:rPr>
              <a:t>I</a:t>
            </a:r>
            <a:r>
              <a:rPr lang="ru-RU" sz="2261" dirty="0">
                <a:solidFill>
                  <a:schemeClr val="tx1"/>
                </a:solidFill>
              </a:rPr>
              <a:t>: общие требования к объему регистрационного досье;</a:t>
            </a:r>
          </a:p>
          <a:p>
            <a:pPr lvl="1">
              <a:spcBef>
                <a:spcPts val="0"/>
              </a:spcBef>
            </a:pPr>
            <a:r>
              <a:rPr lang="ru-RU" sz="2261" dirty="0">
                <a:solidFill>
                  <a:schemeClr val="tx1"/>
                </a:solidFill>
              </a:rPr>
              <a:t>часть </a:t>
            </a:r>
            <a:r>
              <a:rPr lang="en-US" sz="2261" dirty="0">
                <a:solidFill>
                  <a:schemeClr val="tx1"/>
                </a:solidFill>
              </a:rPr>
              <a:t>II</a:t>
            </a:r>
            <a:r>
              <a:rPr lang="ru-RU" sz="2261" dirty="0">
                <a:solidFill>
                  <a:schemeClr val="tx1"/>
                </a:solidFill>
              </a:rPr>
              <a:t>: специальные требования к модулям регистрационного досье:</a:t>
            </a:r>
          </a:p>
          <a:p>
            <a:pPr lvl="2">
              <a:spcBef>
                <a:spcPts val="0"/>
              </a:spcBef>
            </a:pPr>
            <a:r>
              <a:rPr lang="en-US" sz="1884" dirty="0">
                <a:solidFill>
                  <a:schemeClr val="tx1"/>
                </a:solidFill>
              </a:rPr>
              <a:t>II.</a:t>
            </a:r>
            <a:r>
              <a:rPr lang="ru-RU" sz="1884" dirty="0">
                <a:solidFill>
                  <a:schemeClr val="tx1"/>
                </a:solidFill>
              </a:rPr>
              <a:t>6</a:t>
            </a:r>
            <a:r>
              <a:rPr lang="en-US" sz="1884" dirty="0">
                <a:solidFill>
                  <a:schemeClr val="tx1"/>
                </a:solidFill>
              </a:rPr>
              <a:t> – </a:t>
            </a:r>
            <a:r>
              <a:rPr lang="ru-RU" sz="1884" dirty="0">
                <a:solidFill>
                  <a:schemeClr val="tx1"/>
                </a:solidFill>
              </a:rPr>
              <a:t>воспроизведенные ЛП;</a:t>
            </a:r>
          </a:p>
          <a:p>
            <a:pPr lvl="2">
              <a:spcBef>
                <a:spcPts val="0"/>
              </a:spcBef>
            </a:pPr>
            <a:r>
              <a:rPr lang="en-US" sz="1884" dirty="0">
                <a:solidFill>
                  <a:schemeClr val="tx1"/>
                </a:solidFill>
              </a:rPr>
              <a:t>II.</a:t>
            </a:r>
            <a:r>
              <a:rPr lang="ru-RU" sz="1884" dirty="0">
                <a:solidFill>
                  <a:schemeClr val="tx1"/>
                </a:solidFill>
              </a:rPr>
              <a:t>7</a:t>
            </a:r>
            <a:r>
              <a:rPr lang="en-US" sz="1884" dirty="0">
                <a:solidFill>
                  <a:schemeClr val="tx1"/>
                </a:solidFill>
              </a:rPr>
              <a:t> – </a:t>
            </a:r>
            <a:r>
              <a:rPr lang="ru-RU" sz="1884" dirty="0">
                <a:solidFill>
                  <a:schemeClr val="tx1"/>
                </a:solidFill>
              </a:rPr>
              <a:t>требования к гибридному ЛП;</a:t>
            </a:r>
          </a:p>
          <a:p>
            <a:pPr lvl="2">
              <a:spcBef>
                <a:spcPts val="0"/>
              </a:spcBef>
            </a:pPr>
            <a:r>
              <a:rPr lang="en-US" sz="1884" dirty="0">
                <a:solidFill>
                  <a:schemeClr val="tx1"/>
                </a:solidFill>
              </a:rPr>
              <a:t>II.</a:t>
            </a:r>
            <a:r>
              <a:rPr lang="ru-RU" sz="1884" dirty="0">
                <a:solidFill>
                  <a:schemeClr val="tx1"/>
                </a:solidFill>
              </a:rPr>
              <a:t>8</a:t>
            </a:r>
            <a:r>
              <a:rPr lang="en-US" sz="1884" dirty="0">
                <a:solidFill>
                  <a:schemeClr val="tx1"/>
                </a:solidFill>
              </a:rPr>
              <a:t> – </a:t>
            </a:r>
            <a:r>
              <a:rPr lang="ru-RU" sz="1884" dirty="0">
                <a:solidFill>
                  <a:schemeClr val="tx1"/>
                </a:solidFill>
              </a:rPr>
              <a:t>требования к хорошо изученным ЛП;</a:t>
            </a:r>
          </a:p>
          <a:p>
            <a:pPr lvl="2">
              <a:spcBef>
                <a:spcPts val="0"/>
              </a:spcBef>
            </a:pPr>
            <a:r>
              <a:rPr lang="en-US" sz="1884" dirty="0">
                <a:solidFill>
                  <a:schemeClr val="tx1"/>
                </a:solidFill>
              </a:rPr>
              <a:t>II.9 </a:t>
            </a:r>
            <a:r>
              <a:rPr lang="ru-RU" sz="1884" dirty="0">
                <a:solidFill>
                  <a:schemeClr val="tx1"/>
                </a:solidFill>
              </a:rPr>
              <a:t>– требования к комбинированным ЛП;</a:t>
            </a:r>
          </a:p>
          <a:p>
            <a:pPr lvl="2">
              <a:spcBef>
                <a:spcPts val="0"/>
              </a:spcBef>
            </a:pPr>
            <a:r>
              <a:rPr lang="en-US" sz="1884" dirty="0">
                <a:solidFill>
                  <a:schemeClr val="tx1"/>
                </a:solidFill>
              </a:rPr>
              <a:t>II.10 – </a:t>
            </a:r>
            <a:r>
              <a:rPr lang="ru-RU" sz="1884" dirty="0">
                <a:solidFill>
                  <a:schemeClr val="tx1"/>
                </a:solidFill>
              </a:rPr>
              <a:t>требования к </a:t>
            </a:r>
            <a:r>
              <a:rPr lang="ru-RU" sz="1884" dirty="0" err="1">
                <a:solidFill>
                  <a:schemeClr val="tx1"/>
                </a:solidFill>
              </a:rPr>
              <a:t>биоаналогичному</a:t>
            </a:r>
            <a:r>
              <a:rPr lang="ru-RU" sz="1884" dirty="0">
                <a:solidFill>
                  <a:schemeClr val="tx1"/>
                </a:solidFill>
              </a:rPr>
              <a:t> ЛП.</a:t>
            </a:r>
          </a:p>
          <a:p>
            <a:pPr lvl="1">
              <a:spcBef>
                <a:spcPts val="0"/>
              </a:spcBef>
            </a:pPr>
            <a:r>
              <a:rPr lang="ru-RU" sz="2261" dirty="0">
                <a:solidFill>
                  <a:schemeClr val="tx1"/>
                </a:solidFill>
              </a:rPr>
              <a:t>часть </a:t>
            </a:r>
            <a:r>
              <a:rPr lang="en-US" sz="2261" dirty="0">
                <a:solidFill>
                  <a:schemeClr val="tx1"/>
                </a:solidFill>
              </a:rPr>
              <a:t>III:</a:t>
            </a:r>
            <a:r>
              <a:rPr lang="ru-RU" sz="2261" dirty="0">
                <a:solidFill>
                  <a:schemeClr val="tx1"/>
                </a:solidFill>
              </a:rPr>
              <a:t> требования для особых видов ЛП:</a:t>
            </a:r>
          </a:p>
          <a:p>
            <a:pPr lvl="2">
              <a:spcBef>
                <a:spcPts val="0"/>
              </a:spcBef>
            </a:pPr>
            <a:r>
              <a:rPr lang="en-US" sz="1884" dirty="0">
                <a:solidFill>
                  <a:schemeClr val="tx1"/>
                </a:solidFill>
              </a:rPr>
              <a:t>III.12 – </a:t>
            </a:r>
            <a:r>
              <a:rPr lang="ru-RU" sz="1884" dirty="0">
                <a:solidFill>
                  <a:schemeClr val="tx1"/>
                </a:solidFill>
              </a:rPr>
              <a:t>биологические ЛП;</a:t>
            </a:r>
          </a:p>
          <a:p>
            <a:pPr lvl="2">
              <a:spcBef>
                <a:spcPts val="0"/>
              </a:spcBef>
            </a:pPr>
            <a:r>
              <a:rPr lang="en-US" sz="1884" dirty="0">
                <a:solidFill>
                  <a:schemeClr val="tx1"/>
                </a:solidFill>
              </a:rPr>
              <a:t>III.13 </a:t>
            </a:r>
            <a:r>
              <a:rPr lang="ru-RU" sz="1884" dirty="0">
                <a:solidFill>
                  <a:schemeClr val="tx1"/>
                </a:solidFill>
              </a:rPr>
              <a:t>– </a:t>
            </a:r>
            <a:r>
              <a:rPr lang="ru-RU" sz="1884" dirty="0" err="1">
                <a:solidFill>
                  <a:schemeClr val="tx1"/>
                </a:solidFill>
              </a:rPr>
              <a:t>радиофармпрепараты</a:t>
            </a:r>
            <a:r>
              <a:rPr lang="ru-RU" sz="1884" dirty="0">
                <a:solidFill>
                  <a:schemeClr val="tx1"/>
                </a:solidFill>
              </a:rPr>
              <a:t> ЛП;</a:t>
            </a:r>
          </a:p>
          <a:p>
            <a:pPr lvl="2">
              <a:spcBef>
                <a:spcPts val="0"/>
              </a:spcBef>
            </a:pPr>
            <a:r>
              <a:rPr lang="en-US" sz="1884" dirty="0">
                <a:solidFill>
                  <a:schemeClr val="tx1"/>
                </a:solidFill>
              </a:rPr>
              <a:t>III.14 – </a:t>
            </a:r>
            <a:r>
              <a:rPr lang="ru-RU" sz="1884" dirty="0">
                <a:solidFill>
                  <a:schemeClr val="tx1"/>
                </a:solidFill>
              </a:rPr>
              <a:t>гомеопатические ЛП;</a:t>
            </a:r>
          </a:p>
          <a:p>
            <a:pPr lvl="2">
              <a:spcBef>
                <a:spcPts val="0"/>
              </a:spcBef>
            </a:pPr>
            <a:r>
              <a:rPr lang="en-US" sz="1884" dirty="0">
                <a:solidFill>
                  <a:schemeClr val="tx1"/>
                </a:solidFill>
              </a:rPr>
              <a:t>III.15 – </a:t>
            </a:r>
            <a:r>
              <a:rPr lang="ru-RU" sz="1884" dirty="0">
                <a:solidFill>
                  <a:schemeClr val="tx1"/>
                </a:solidFill>
              </a:rPr>
              <a:t>лекарственные растительные препараты;</a:t>
            </a:r>
          </a:p>
          <a:p>
            <a:pPr lvl="2">
              <a:spcBef>
                <a:spcPts val="0"/>
              </a:spcBef>
            </a:pPr>
            <a:r>
              <a:rPr lang="en-US" sz="1884" dirty="0">
                <a:solidFill>
                  <a:schemeClr val="tx1"/>
                </a:solidFill>
              </a:rPr>
              <a:t>III.16 – </a:t>
            </a:r>
            <a:r>
              <a:rPr lang="ru-RU" sz="1884" dirty="0" err="1">
                <a:solidFill>
                  <a:schemeClr val="tx1"/>
                </a:solidFill>
              </a:rPr>
              <a:t>орфанные</a:t>
            </a:r>
            <a:r>
              <a:rPr lang="ru-RU" sz="1884" dirty="0">
                <a:solidFill>
                  <a:schemeClr val="tx1"/>
                </a:solidFill>
              </a:rPr>
              <a:t> препараты.</a:t>
            </a:r>
          </a:p>
          <a:p>
            <a:pPr lvl="1">
              <a:spcBef>
                <a:spcPts val="0"/>
              </a:spcBef>
            </a:pPr>
            <a:r>
              <a:rPr lang="ru-RU" sz="2261" dirty="0">
                <a:solidFill>
                  <a:schemeClr val="tx1"/>
                </a:solidFill>
              </a:rPr>
              <a:t>часть </a:t>
            </a:r>
            <a:r>
              <a:rPr lang="en-US" sz="2261" dirty="0">
                <a:solidFill>
                  <a:schemeClr val="tx1"/>
                </a:solidFill>
              </a:rPr>
              <a:t>IV: </a:t>
            </a:r>
            <a:r>
              <a:rPr lang="ru-RU" sz="2261" dirty="0">
                <a:solidFill>
                  <a:schemeClr val="tx1"/>
                </a:solidFill>
              </a:rPr>
              <a:t>высокотехнологические ЛП (</a:t>
            </a:r>
            <a:r>
              <a:rPr lang="ru-RU" sz="2261" dirty="0" err="1">
                <a:solidFill>
                  <a:schemeClr val="tx1"/>
                </a:solidFill>
              </a:rPr>
              <a:t>генотерапевтические</a:t>
            </a:r>
            <a:r>
              <a:rPr lang="ru-RU" sz="2261" dirty="0">
                <a:solidFill>
                  <a:schemeClr val="tx1"/>
                </a:solidFill>
              </a:rPr>
              <a:t> ЛП, ЛП на основе соматических клеток)</a:t>
            </a:r>
          </a:p>
        </p:txBody>
      </p:sp>
    </p:spTree>
    <p:extLst>
      <p:ext uri="{BB962C8B-B14F-4D97-AF65-F5344CB8AC3E}">
        <p14:creationId xmlns:p14="http://schemas.microsoft.com/office/powerpoint/2010/main" val="802691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0444" y="126157"/>
            <a:ext cx="6840760" cy="936104"/>
          </a:xfrm>
        </p:spPr>
        <p:txBody>
          <a:bodyPr>
            <a:noAutofit/>
          </a:bodyPr>
          <a:lstStyle/>
          <a:p>
            <a:r>
              <a:rPr lang="ru-RU" sz="2800" dirty="0"/>
              <a:t>Особые группы лекарственных препаратов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96" y="1206277"/>
            <a:ext cx="9169400" cy="55446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ЛП с хорошо изученным медицинским применением - активное вещество хорошо изучено в </a:t>
            </a:r>
            <a:r>
              <a:rPr lang="ru-RU" dirty="0" err="1"/>
              <a:t>мед.применении</a:t>
            </a:r>
            <a:r>
              <a:rPr lang="ru-RU" dirty="0"/>
              <a:t>, с подтвержденной эффективностью и приемлемой безопасностью:</a:t>
            </a:r>
          </a:p>
          <a:p>
            <a:pPr lvl="1"/>
            <a:r>
              <a:rPr lang="ru-RU" dirty="0"/>
              <a:t>ЛП из сырья природного происхождения (деготь березовый, змеиный яд, продукты пчеловодства, медицинские пиявки, желчь, минералы и др.);</a:t>
            </a:r>
          </a:p>
          <a:p>
            <a:pPr lvl="1"/>
            <a:r>
              <a:rPr lang="ru-RU" dirty="0"/>
              <a:t>витамины и витаминно-минеральные комплексы</a:t>
            </a:r>
          </a:p>
          <a:p>
            <a:pPr lvl="1"/>
            <a:r>
              <a:rPr lang="ru-RU" dirty="0"/>
              <a:t>ЛП, фармакологическую активность которых определяет комплекс биологически активных веществ природного происхождения;</a:t>
            </a:r>
          </a:p>
          <a:p>
            <a:pPr lvl="1"/>
            <a:r>
              <a:rPr lang="ru-RU" dirty="0"/>
              <a:t>растворы антисептиков (перекись водорода, йод, бриллиантовый зеленый и др.);</a:t>
            </a:r>
          </a:p>
          <a:p>
            <a:pPr lvl="1"/>
            <a:r>
              <a:rPr lang="ru-RU" dirty="0"/>
              <a:t>вода для инъекций;</a:t>
            </a:r>
          </a:p>
          <a:p>
            <a:pPr lvl="1"/>
            <a:r>
              <a:rPr lang="ru-RU" dirty="0"/>
              <a:t>адсорбенты (уголь активированный и т.д.)</a:t>
            </a:r>
          </a:p>
          <a:p>
            <a:r>
              <a:rPr lang="ru-RU" dirty="0"/>
              <a:t>Критерии отнесения (обосновывает заявитель!):</a:t>
            </a:r>
          </a:p>
          <a:p>
            <a:pPr lvl="1"/>
            <a:r>
              <a:rPr lang="ru-RU" dirty="0"/>
              <a:t>время обращения на рынке (не менее 10 лет не менее чем в 3 государствах Союза);</a:t>
            </a:r>
          </a:p>
          <a:p>
            <a:pPr lvl="1"/>
            <a:r>
              <a:rPr lang="ru-RU" dirty="0"/>
              <a:t>количественные аспекты использования;</a:t>
            </a:r>
          </a:p>
          <a:p>
            <a:pPr lvl="1"/>
            <a:r>
              <a:rPr lang="ru-RU" dirty="0"/>
              <a:t>частота и актуальность использования (со ссылкой на публикации);</a:t>
            </a:r>
          </a:p>
          <a:p>
            <a:pPr lvl="1"/>
            <a:r>
              <a:rPr lang="ru-RU" dirty="0"/>
              <a:t>согласованность научных оценок.</a:t>
            </a:r>
          </a:p>
        </p:txBody>
      </p:sp>
    </p:spTree>
    <p:extLst>
      <p:ext uri="{BB962C8B-B14F-4D97-AF65-F5344CB8AC3E}">
        <p14:creationId xmlns:p14="http://schemas.microsoft.com/office/powerpoint/2010/main" val="389036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452" y="126157"/>
            <a:ext cx="6656328" cy="936104"/>
          </a:xfrm>
        </p:spPr>
        <p:txBody>
          <a:bodyPr>
            <a:noAutofit/>
          </a:bodyPr>
          <a:lstStyle/>
          <a:p>
            <a:r>
              <a:rPr lang="ru-RU" sz="2800" dirty="0"/>
              <a:t>Особые группы лекарственных препаратов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06277"/>
            <a:ext cx="9169400" cy="407688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Гомеопатические препараты с упрощенным досье (могут подаваться заявлением, охватывающим серию препаратов):</a:t>
            </a:r>
          </a:p>
          <a:p>
            <a:pPr lvl="1"/>
            <a:r>
              <a:rPr lang="ru-RU" dirty="0"/>
              <a:t>предназначены для приема внутрь, наружно, </a:t>
            </a:r>
            <a:r>
              <a:rPr lang="ru-RU" dirty="0" err="1"/>
              <a:t>местно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не содержат конкретных показаний на упаковке, в ОХЛП и ИМП;</a:t>
            </a:r>
          </a:p>
          <a:p>
            <a:pPr lvl="1"/>
            <a:r>
              <a:rPr lang="ru-RU" dirty="0"/>
              <a:t>степень разведения </a:t>
            </a:r>
            <a:r>
              <a:rPr lang="en-US" dirty="0"/>
              <a:t>&gt;</a:t>
            </a:r>
            <a:r>
              <a:rPr lang="ru-RU" dirty="0"/>
              <a:t>1/10.000 или </a:t>
            </a:r>
            <a:r>
              <a:rPr lang="en-US" dirty="0"/>
              <a:t>&lt;</a:t>
            </a:r>
            <a:r>
              <a:rPr lang="ru-RU" dirty="0"/>
              <a:t>1/100 минимальной аллопатической дозы.</a:t>
            </a:r>
          </a:p>
          <a:p>
            <a:r>
              <a:rPr lang="ru-RU" dirty="0" err="1"/>
              <a:t>Фитопрепараты</a:t>
            </a:r>
            <a:r>
              <a:rPr lang="ru-RU" dirty="0"/>
              <a:t> с упрощенным досье:</a:t>
            </a:r>
          </a:p>
          <a:p>
            <a:pPr lvl="1"/>
            <a:r>
              <a:rPr lang="ru-RU" dirty="0"/>
              <a:t>показания соответствуют общеизвестным свойствам и составу растения;</a:t>
            </a:r>
          </a:p>
          <a:p>
            <a:pPr lvl="1"/>
            <a:r>
              <a:rPr lang="ru-RU" dirty="0"/>
              <a:t>определены способы применения и дозы;</a:t>
            </a:r>
          </a:p>
          <a:p>
            <a:pPr lvl="1"/>
            <a:r>
              <a:rPr lang="ru-RU" dirty="0"/>
              <a:t>безопасность применения подтверждена обращением на рынке не менее чем 3 государств Союза не менее 10 лет;</a:t>
            </a:r>
          </a:p>
          <a:p>
            <a:pPr lvl="1"/>
            <a:r>
              <a:rPr lang="ru-RU" dirty="0"/>
              <a:t>маркировка и ИМП содержат указания о применения на основе продолжительного опыта, необходимости консультации при сохранении симптомов.</a:t>
            </a:r>
          </a:p>
        </p:txBody>
      </p:sp>
    </p:spTree>
    <p:extLst>
      <p:ext uri="{BB962C8B-B14F-4D97-AF65-F5344CB8AC3E}">
        <p14:creationId xmlns:p14="http://schemas.microsoft.com/office/powerpoint/2010/main" val="1597830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95594" y="2244917"/>
            <a:ext cx="8481695" cy="92116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Вопрос </a:t>
            </a:r>
            <a:r>
              <a:rPr lang="en-US" dirty="0">
                <a:solidFill>
                  <a:schemeClr val="tx1"/>
                </a:solidFill>
              </a:rPr>
              <a:t>5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Подтверждение соответствия исследований надлежащим практикам</a:t>
            </a:r>
          </a:p>
        </p:txBody>
      </p:sp>
    </p:spTree>
    <p:extLst>
      <p:ext uri="{BB962C8B-B14F-4D97-AF65-F5344CB8AC3E}">
        <p14:creationId xmlns:p14="http://schemas.microsoft.com/office/powerpoint/2010/main" val="1750559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08436" y="54149"/>
            <a:ext cx="6998885" cy="1008112"/>
          </a:xfrm>
        </p:spPr>
        <p:txBody>
          <a:bodyPr>
            <a:noAutofit/>
          </a:bodyPr>
          <a:lstStyle/>
          <a:p>
            <a:r>
              <a:rPr lang="ru-RU" sz="2800" dirty="0"/>
              <a:t>НАДЛЕЖАЩИЕ ПРАКТИКИ: </a:t>
            </a:r>
            <a:r>
              <a:rPr lang="en-US" sz="2800" dirty="0"/>
              <a:t>GMP</a:t>
            </a:r>
            <a:r>
              <a:rPr lang="ru-RU" sz="2800" dirty="0"/>
              <a:t>, </a:t>
            </a:r>
            <a:r>
              <a:rPr lang="en-US" sz="2800" dirty="0"/>
              <a:t>GCP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И ИНСПЕКЦИИ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0658790"/>
              </p:ext>
            </p:extLst>
          </p:nvPr>
        </p:nvGraphicFramePr>
        <p:xfrm>
          <a:off x="87702" y="1134269"/>
          <a:ext cx="9007024" cy="428345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8021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48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635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ПОДТВЕРЖДЕНИЕ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СООТВЕТСТВИЯ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GMP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770" marR="68770" marT="34544" marB="34544"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ПОДТВЕРЖДЕНИЕ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СООТВЕТСТВИЯ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GCP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770" marR="68770" marT="34544" marB="3454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9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1. Сертификат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GMP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Союза – обязательный компонент досье.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2. При его отсутствии представляется национальный сертификат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GMP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или отчет об инспекции,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выданный уполномоченными органами государств-членов Союза: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    а) на площадку производящую ГЛФ 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</a:rPr>
                        <a:t>И</a:t>
                      </a: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    б) на площадку, осуществляющую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ВКК.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3. При отсутствии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 национального сертификата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GMP </a:t>
                      </a:r>
                      <a:r>
                        <a:rPr lang="ru-RU" sz="1600" baseline="0" dirty="0">
                          <a:solidFill>
                            <a:schemeClr val="tx1"/>
                          </a:solidFill>
                        </a:rPr>
                        <a:t>государств-членов Союза выполняется обязательное инспектирование в рамках регистрации.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770" marR="68770" marT="34544" marB="34544"/>
                </a:tc>
                <a:tc>
                  <a:txBody>
                    <a:bodyPr/>
                    <a:lstStyle/>
                    <a:p>
                      <a:pPr rtl="0" eaLnBrk="1" fontAlgn="auto" latinLnBrk="0" hangingPunct="1"/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Представленные в досье КИ рассматриваются в процессе экспертизы при соблюдении ОДНОГО из следующих условий:</a:t>
                      </a:r>
                      <a:endParaRPr lang="ru-RU" sz="1600" dirty="0">
                        <a:effectLst/>
                      </a:endParaRPr>
                    </a:p>
                    <a:p>
                      <a:pPr marL="285750" indent="-285750" rtl="0" eaLnBrk="1" fontAlgn="auto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 проведены</a:t>
                      </a:r>
                      <a:r>
                        <a:rPr kumimoji="0"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01.01.2016 или продолжаются по состоянию на эту дату (набор пациентов не закрыт) на территории ЕАЭС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dirty="0">
                        <a:effectLst/>
                      </a:endParaRPr>
                    </a:p>
                    <a:p>
                      <a:pPr marL="285750" indent="-285750" rtl="0" eaLnBrk="1" fontAlgn="auto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 проведены до 01.01.2016 на</a:t>
                      </a:r>
                      <a:r>
                        <a:rPr kumimoji="0"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территории государств-членов </a:t>
                      </a:r>
                      <a:r>
                        <a:rPr kumimoji="0"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ICH</a:t>
                      </a:r>
                      <a:r>
                        <a:rPr kumimoji="0"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зарегистрированы по результатам КИ в государствах-членах </a:t>
                      </a:r>
                      <a:r>
                        <a:rPr kumimoji="0"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ICH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1600" dirty="0">
                        <a:effectLst/>
                      </a:endParaRPr>
                    </a:p>
                    <a:p>
                      <a:pPr marL="285750" indent="-285750" rtl="0" eaLnBrk="1" fontAlgn="auto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 инициированные после 01.01.2016 должны быть полностью проведены полностью или частично (как минимум одно) на территории Союза.</a:t>
                      </a:r>
                      <a:endParaRPr lang="ru-RU" sz="1600" dirty="0">
                        <a:effectLst/>
                      </a:endParaRPr>
                    </a:p>
                    <a:p>
                      <a:pPr rtl="0" eaLnBrk="1" fontAlgn="auto" latinLnBrk="0" hangingPunct="1"/>
                      <a:r>
                        <a:rPr kumimoji="0"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Если перечисленные условия не выполняются, заявитель</a:t>
                      </a:r>
                      <a:r>
                        <a:rPr kumimoji="0" lang="ru-RU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обязан провести (как минимум одно)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КИ на территории Союза </a:t>
                      </a:r>
                      <a:r>
                        <a:rPr kumimoji="0"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решению уполномоченного органа</a:t>
                      </a:r>
                      <a:r>
                        <a:rPr kumimoji="0"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провести инспекцию клинической базы.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68770" marR="68770" marT="34544" marB="3454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3511" y="5598765"/>
            <a:ext cx="9095405" cy="1099119"/>
          </a:xfrm>
        </p:spPr>
        <p:txBody>
          <a:bodyPr>
            <a:normAutofit fontScale="47500" lnSpcReduction="20000"/>
          </a:bodyPr>
          <a:lstStyle/>
          <a:p>
            <a:r>
              <a:rPr lang="ru-RU" sz="3315" dirty="0">
                <a:solidFill>
                  <a:schemeClr val="tx1"/>
                </a:solidFill>
              </a:rPr>
              <a:t>Критерии назначения </a:t>
            </a:r>
            <a:r>
              <a:rPr lang="en-US" sz="3315" dirty="0">
                <a:solidFill>
                  <a:schemeClr val="tx1"/>
                </a:solidFill>
              </a:rPr>
              <a:t>GMP </a:t>
            </a:r>
            <a:r>
              <a:rPr lang="ru-RU" sz="3315" dirty="0">
                <a:solidFill>
                  <a:schemeClr val="tx1"/>
                </a:solidFill>
              </a:rPr>
              <a:t>инспекции: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2487" dirty="0">
                <a:solidFill>
                  <a:schemeClr val="tx1"/>
                </a:solidFill>
              </a:rPr>
              <a:t>отсутствие сертификата </a:t>
            </a:r>
            <a:r>
              <a:rPr lang="en-US" sz="2487" dirty="0">
                <a:solidFill>
                  <a:schemeClr val="tx1"/>
                </a:solidFill>
              </a:rPr>
              <a:t>GMP </a:t>
            </a:r>
            <a:r>
              <a:rPr lang="ru-RU" sz="2487" dirty="0">
                <a:solidFill>
                  <a:schemeClr val="tx1"/>
                </a:solidFill>
              </a:rPr>
              <a:t>Союза;</a:t>
            </a:r>
            <a:endParaRPr lang="en-US" sz="2487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2487" dirty="0">
                <a:solidFill>
                  <a:schemeClr val="tx1"/>
                </a:solidFill>
              </a:rPr>
              <a:t>отсутствие регистрации в государстве-члене Союза ЛП, произведенных на данной производственной площадке;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u-RU" sz="2487" dirty="0">
                <a:solidFill>
                  <a:schemeClr val="tx1"/>
                </a:solidFill>
              </a:rPr>
              <a:t>выявление в ходе экспертизы РД фактов, ставящих под сомнение достоверность сведений.</a:t>
            </a:r>
          </a:p>
        </p:txBody>
      </p:sp>
    </p:spTree>
    <p:extLst>
      <p:ext uri="{BB962C8B-B14F-4D97-AF65-F5344CB8AC3E}">
        <p14:creationId xmlns:p14="http://schemas.microsoft.com/office/powerpoint/2010/main" val="1805842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6468" y="54149"/>
            <a:ext cx="6809152" cy="936104"/>
          </a:xfrm>
        </p:spPr>
        <p:txBody>
          <a:bodyPr>
            <a:noAutofit/>
          </a:bodyPr>
          <a:lstStyle/>
          <a:p>
            <a:r>
              <a:rPr lang="ru-RU" sz="2800" dirty="0"/>
              <a:t>рынок </a:t>
            </a:r>
            <a:r>
              <a:rPr lang="ru-RU" sz="2800" dirty="0" err="1"/>
              <a:t>лс</a:t>
            </a:r>
            <a:r>
              <a:rPr lang="ru-RU" sz="2800" dirty="0"/>
              <a:t> в рамках реализации соглашения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539" y="1062547"/>
            <a:ext cx="7928577" cy="56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64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52452" y="198165"/>
            <a:ext cx="6526701" cy="633302"/>
          </a:xfrm>
        </p:spPr>
        <p:txBody>
          <a:bodyPr>
            <a:noAutofit/>
          </a:bodyPr>
          <a:lstStyle/>
          <a:p>
            <a:r>
              <a:rPr lang="ru-RU" sz="2800" dirty="0" err="1"/>
              <a:t>Взаимопризнание</a:t>
            </a:r>
            <a:r>
              <a:rPr lang="ru-RU" sz="2800" dirty="0"/>
              <a:t> результатов инспекций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196" y="1278285"/>
            <a:ext cx="8935035" cy="417762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До 31 декабря 2020 года уполномоченные органы </a:t>
            </a:r>
            <a:r>
              <a:rPr lang="ru-RU" sz="3617" dirty="0">
                <a:solidFill>
                  <a:srgbClr val="C00000"/>
                </a:solidFill>
              </a:rPr>
              <a:t>при осуществлении государственной регистрации</a:t>
            </a:r>
            <a:r>
              <a:rPr lang="ru-RU" dirty="0"/>
              <a:t> (перерегистрации, подтверждении регистрации, внесения изменений в регистрационное досье лекарственного препарата) лекарственных средств </a:t>
            </a:r>
            <a:r>
              <a:rPr lang="ru-RU" sz="3617" dirty="0">
                <a:solidFill>
                  <a:srgbClr val="C00000"/>
                </a:solidFill>
              </a:rPr>
              <a:t>в соответствии с законодательством государства - члена ЕАЭС </a:t>
            </a:r>
            <a:r>
              <a:rPr lang="ru-RU" dirty="0"/>
              <a:t>взаимно </a:t>
            </a:r>
            <a:r>
              <a:rPr lang="ru-RU" sz="3240" dirty="0">
                <a:solidFill>
                  <a:srgbClr val="C00000"/>
                </a:solidFill>
              </a:rPr>
              <a:t>признают документы, </a:t>
            </a:r>
            <a:r>
              <a:rPr lang="ru-RU" sz="3692" dirty="0">
                <a:solidFill>
                  <a:srgbClr val="C00000"/>
                </a:solidFill>
              </a:rPr>
              <a:t>выданные уполномоченными органами государств - членов</a:t>
            </a:r>
            <a:r>
              <a:rPr lang="ru-RU" dirty="0"/>
              <a:t>, подтверждающие соответствие производства лекарственных препаратов, </a:t>
            </a:r>
            <a:r>
              <a:rPr lang="ru-RU" sz="3692" dirty="0">
                <a:solidFill>
                  <a:srgbClr val="C00000"/>
                </a:solidFill>
              </a:rPr>
              <a:t>произведенных в государствах - членах</a:t>
            </a:r>
            <a:r>
              <a:rPr lang="ru-RU" dirty="0"/>
              <a:t> ЕАЭС, требованиям надлежащей производственной практики ЕАЭС или требованиям надлежащей производственной практики государств - членов ЕАЭС.</a:t>
            </a:r>
          </a:p>
          <a:p>
            <a:pPr marL="0" indent="0" algn="r">
              <a:buNone/>
            </a:pPr>
            <a:r>
              <a:rPr lang="ru-RU" sz="1733" b="1" dirty="0"/>
              <a:t>Решение Совета ЕЭК от 3 ноября 2016 года № 93</a:t>
            </a:r>
          </a:p>
        </p:txBody>
      </p:sp>
    </p:spTree>
    <p:extLst>
      <p:ext uri="{BB962C8B-B14F-4D97-AF65-F5344CB8AC3E}">
        <p14:creationId xmlns:p14="http://schemas.microsoft.com/office/powerpoint/2010/main" val="2236040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5426" y="126157"/>
            <a:ext cx="6469145" cy="633302"/>
          </a:xfrm>
        </p:spPr>
        <p:txBody>
          <a:bodyPr>
            <a:normAutofit/>
          </a:bodyPr>
          <a:lstStyle/>
          <a:p>
            <a:r>
              <a:rPr lang="ru-RU" sz="2800" dirty="0"/>
              <a:t>Нормативная БАЗА ОБЩЕГО РЫНКА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97" y="1134269"/>
            <a:ext cx="8908774" cy="5328592"/>
          </a:xfrm>
        </p:spPr>
        <p:txBody>
          <a:bodyPr vert="horz" lIns="68889" tIns="34444" rIns="68889" bIns="34444">
            <a:normAutofit/>
          </a:bodyPr>
          <a:lstStyle/>
          <a:p>
            <a:pPr marL="0" indent="0">
              <a:buNone/>
            </a:pPr>
            <a:r>
              <a:rPr lang="ru-RU" sz="1800" dirty="0"/>
              <a:t>Доступ к документам: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ЧЕРЕЗ САЙТ ЕВРАЗИЙСКОГО ЭКОНОМИЧЕСКОГО СОЮЗА</a:t>
            </a:r>
          </a:p>
          <a:p>
            <a:r>
              <a:rPr lang="en-US" sz="1600" dirty="0">
                <a:solidFill>
                  <a:schemeClr val="bg1">
                    <a:lumMod val="10000"/>
                  </a:schemeClr>
                </a:solidFill>
                <a:hlinkClick r:id="rId2"/>
              </a:rPr>
              <a:t>https://docs.eaeunion.org</a:t>
            </a:r>
            <a:endParaRPr lang="ru-RU" sz="1600" dirty="0">
              <a:solidFill>
                <a:schemeClr val="bg1">
                  <a:lumMod val="10000"/>
                </a:schemeClr>
              </a:solidFill>
              <a:hlinkClick r:id="rId2"/>
            </a:endParaRPr>
          </a:p>
          <a:p>
            <a:pPr marL="337285" indent="0">
              <a:buNone/>
            </a:pPr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Режим доступа: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1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1600" dirty="0"/>
              <a:t>«Акты Евразийской экономической комиссии» → </a:t>
            </a:r>
            <a:endParaRPr lang="en-US" sz="1600" dirty="0"/>
          </a:p>
          <a:p>
            <a:pPr marL="337285" indent="0">
              <a:buNone/>
            </a:pPr>
            <a:r>
              <a:rPr lang="ru-RU" sz="1600" dirty="0"/>
              <a:t>«Коллегия Евразийской экономической комиссии» → «Решения» →«2015» →№№ </a:t>
            </a:r>
            <a:r>
              <a:rPr lang="en-US" sz="1600" dirty="0"/>
              <a:t>119,121,178</a:t>
            </a:r>
          </a:p>
          <a:p>
            <a:pPr marL="337285" indent="0">
              <a:buNone/>
            </a:pPr>
            <a:r>
              <a:rPr lang="ru-RU" sz="1600" dirty="0"/>
              <a:t>«Коллегия Евразийской экономической комиссии» → «Рекомендации»→«2015» →№ 30</a:t>
            </a:r>
          </a:p>
          <a:p>
            <a:pPr marL="337285" indent="0">
              <a:buNone/>
            </a:pPr>
            <a:r>
              <a:rPr lang="ru-RU" sz="1600" dirty="0"/>
              <a:t>«Совет Евразийской экономической комиссии»  → «Решения»→«2016» →№№ 73-93</a:t>
            </a:r>
          </a:p>
          <a:p>
            <a:pPr marL="0" indent="0">
              <a:buNone/>
            </a:pPr>
            <a:endParaRPr lang="ru-RU" sz="1507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</a:rPr>
              <a:t>ЧЕРЕЗ САЙТ ЕВРАЗИЙСКОЙ ЭКОНОМИЧЕСКОЙ КОМИССИИ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en-US" sz="1600" dirty="0">
                <a:solidFill>
                  <a:schemeClr val="bg1">
                    <a:lumMod val="10000"/>
                  </a:schemeClr>
                </a:solidFill>
                <a:hlinkClick r:id="rId2"/>
              </a:rPr>
              <a:t>http://www.eurasiancommission.org</a:t>
            </a:r>
            <a:endParaRPr lang="ru-RU" sz="1600" dirty="0">
              <a:solidFill>
                <a:schemeClr val="bg1">
                  <a:lumMod val="10000"/>
                </a:schemeClr>
              </a:solidFill>
            </a:endParaRPr>
          </a:p>
          <a:p>
            <a:pPr marL="337285" indent="0">
              <a:buNone/>
            </a:pPr>
            <a:r>
              <a:rPr lang="ru-RU" sz="1600" dirty="0">
                <a:solidFill>
                  <a:schemeClr val="bg1">
                    <a:lumMod val="10000"/>
                  </a:schemeClr>
                </a:solidFill>
              </a:rPr>
              <a:t>Режим доступа:</a:t>
            </a:r>
            <a:r>
              <a:rPr lang="en-US" sz="1600" dirty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en-US" sz="16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1600" dirty="0"/>
              <a:t>«Техническое </a:t>
            </a:r>
            <a:r>
              <a:rPr lang="ru-RU" sz="1600" dirty="0" err="1"/>
              <a:t>регулирование»→«Департамент</a:t>
            </a:r>
            <a:r>
              <a:rPr lang="ru-RU" sz="1600" dirty="0"/>
              <a:t> технического регулирования и аккредитации» →</a:t>
            </a:r>
            <a:br>
              <a:rPr lang="ru-RU" sz="1600" dirty="0"/>
            </a:br>
            <a:r>
              <a:rPr lang="ru-RU" sz="1600" dirty="0"/>
              <a:t>«Формирование общего рынка лекарственных средств».</a:t>
            </a:r>
          </a:p>
          <a:p>
            <a:pPr marL="337285" indent="0">
              <a:buNone/>
            </a:pPr>
            <a:endParaRPr lang="ru-RU" sz="1600" dirty="0"/>
          </a:p>
          <a:p>
            <a:pPr marL="337285" indent="0">
              <a:buNone/>
            </a:pPr>
            <a:r>
              <a:rPr lang="ru-RU" sz="1600" dirty="0"/>
              <a:t>Документы доступны по гиперссылке «Акты в сфере обращения лекарственных средств»</a:t>
            </a:r>
          </a:p>
          <a:p>
            <a:pPr marL="337285" indent="0">
              <a:buNone/>
            </a:pPr>
            <a:r>
              <a:rPr lang="en-US" sz="1600" dirty="0">
                <a:hlinkClick r:id="rId3"/>
              </a:rPr>
              <a:t>http://www.eurasiancommission.org/ru/act/texnreg/deptexreg/LS1/Pages/drug_products.aspx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661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3431" y="1161656"/>
            <a:ext cx="4194582" cy="3946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процедуры регистрации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070" y="1638325"/>
            <a:ext cx="4372305" cy="3971611"/>
          </a:xfrm>
        </p:spPr>
        <p:txBody>
          <a:bodyPr>
            <a:normAutofit/>
          </a:bodyPr>
          <a:lstStyle/>
          <a:p>
            <a:endParaRPr lang="ru-RU" sz="1432" dirty="0">
              <a:solidFill>
                <a:schemeClr val="tx1"/>
              </a:solidFill>
            </a:endParaRPr>
          </a:p>
          <a:p>
            <a:r>
              <a:rPr lang="ru-RU" sz="1432" dirty="0">
                <a:solidFill>
                  <a:schemeClr val="tx1"/>
                </a:solidFill>
              </a:rPr>
              <a:t>Единая процедура осуществляется в виде 2 вариантов:</a:t>
            </a:r>
          </a:p>
          <a:p>
            <a:pPr marL="307518" indent="-307518">
              <a:buClr>
                <a:srgbClr val="C00000"/>
              </a:buClr>
              <a:buSzPct val="100000"/>
              <a:buAutoNum type="arabicParenR"/>
            </a:pPr>
            <a:r>
              <a:rPr lang="ru-RU" sz="1432" dirty="0">
                <a:solidFill>
                  <a:schemeClr val="tx1"/>
                </a:solidFill>
              </a:rPr>
              <a:t>ПРОЦЕДУРА ВЗАИМНОГО ПРИЗНАНИЯ (ПВП) – с последовательной подачей досье Заявителем вначале в РЕФЕРЕНТНУЮ СТРАНУ, а затем в СТРАНЫ ПРИЗНАНИЯ.</a:t>
            </a:r>
          </a:p>
          <a:p>
            <a:pPr marL="307518" indent="-307518">
              <a:buClr>
                <a:srgbClr val="C00000"/>
              </a:buClr>
              <a:buSzPct val="100000"/>
              <a:buAutoNum type="arabicParenR"/>
            </a:pPr>
            <a:r>
              <a:rPr lang="ru-RU" sz="1432" dirty="0">
                <a:solidFill>
                  <a:schemeClr val="tx1"/>
                </a:solidFill>
              </a:rPr>
              <a:t>ДЕЦЕНТРАЛИЗОВАННАЯ ПРОЦЕДУРА (ДП) – с одновременной подачей досье как в РЕФЕРЕНТНУЮ СТРАНУ так и в СТРАНУ ПРИЗНАНИЯ.</a:t>
            </a:r>
          </a:p>
          <a:p>
            <a:pPr>
              <a:buClr>
                <a:srgbClr val="C00000"/>
              </a:buClr>
              <a:buSzPct val="100000"/>
            </a:pPr>
            <a:endParaRPr lang="ru-RU" sz="1432" dirty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  <a:buSzPct val="100000"/>
            </a:pPr>
            <a:endParaRPr lang="ru-RU" sz="1432" dirty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  <a:buSzPct val="100000"/>
            </a:pPr>
            <a:endParaRPr lang="ru-RU" sz="1432" dirty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  <a:buSzPct val="100000"/>
            </a:pPr>
            <a:endParaRPr lang="ru-RU" sz="1432" dirty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  <a:buSzPct val="100000"/>
            </a:pPr>
            <a:r>
              <a:rPr lang="ru-RU" sz="1432" dirty="0">
                <a:solidFill>
                  <a:schemeClr val="tx1"/>
                </a:solidFill>
              </a:rPr>
              <a:t>ОБЪЕМ ВЫПОЛНЯЕМЫХ РАБОТ:</a:t>
            </a:r>
          </a:p>
          <a:p>
            <a:pPr>
              <a:buClr>
                <a:srgbClr val="C00000"/>
              </a:buClr>
              <a:buSzPct val="100000"/>
            </a:pPr>
            <a:endParaRPr lang="ru-RU" sz="1432" dirty="0">
              <a:solidFill>
                <a:schemeClr val="tx1"/>
              </a:solidFill>
            </a:endParaRPr>
          </a:p>
          <a:p>
            <a:pPr marL="307518" indent="-307518">
              <a:buAutoNum type="arabicParenR"/>
            </a:pPr>
            <a:endParaRPr lang="ru-RU" sz="1432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188226"/>
              </p:ext>
            </p:extLst>
          </p:nvPr>
        </p:nvGraphicFramePr>
        <p:xfrm>
          <a:off x="137501" y="5526757"/>
          <a:ext cx="4043650" cy="11226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605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5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45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/>
                        <a:t>Работы</a:t>
                      </a:r>
                    </a:p>
                  </a:txBody>
                  <a:tcPr marL="91694" marR="91694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/>
                        <a:t>РС</a:t>
                      </a:r>
                    </a:p>
                  </a:txBody>
                  <a:tcPr marL="91694" marR="91694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/>
                        <a:t>СП</a:t>
                      </a:r>
                    </a:p>
                  </a:txBody>
                  <a:tcPr marL="91694" marR="91694" marT="34544" marB="3454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/>
                        <a:t>Оценка</a:t>
                      </a:r>
                      <a:r>
                        <a:rPr lang="ru-RU" sz="1100" baseline="0" dirty="0"/>
                        <a:t> модуля 1-2 досье</a:t>
                      </a:r>
                      <a:endParaRPr lang="ru-RU" sz="1100" dirty="0"/>
                    </a:p>
                  </a:txBody>
                  <a:tcPr marL="91694" marR="91694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>
                          <a:sym typeface="Wingdings 2"/>
                        </a:rPr>
                        <a:t></a:t>
                      </a:r>
                      <a:endParaRPr lang="ru-RU" sz="1100" dirty="0"/>
                    </a:p>
                  </a:txBody>
                  <a:tcPr marL="91694" marR="91694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</a:t>
                      </a:r>
                      <a:endParaRPr lang="ru-RU" sz="1100" dirty="0"/>
                    </a:p>
                  </a:txBody>
                  <a:tcPr marL="91694" marR="91694" marT="34544" marB="3454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/>
                        <a:t>Оценка модуля 3-5 досье</a:t>
                      </a:r>
                    </a:p>
                  </a:txBody>
                  <a:tcPr marL="91694" marR="91694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</a:t>
                      </a:r>
                      <a:endParaRPr lang="ru-RU" sz="1100" dirty="0"/>
                    </a:p>
                  </a:txBody>
                  <a:tcPr marL="91694" marR="91694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100" dirty="0"/>
                    </a:p>
                  </a:txBody>
                  <a:tcPr marL="91694" marR="91694" marT="34544" marB="3454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/>
                        <a:t>Аналитические </a:t>
                      </a:r>
                      <a:r>
                        <a:rPr lang="ru-RU" sz="1100" baseline="0" dirty="0"/>
                        <a:t>исследования</a:t>
                      </a:r>
                      <a:endParaRPr lang="ru-RU" sz="1100" dirty="0"/>
                    </a:p>
                  </a:txBody>
                  <a:tcPr marL="91694" marR="91694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</a:t>
                      </a:r>
                      <a:endParaRPr lang="ru-RU" sz="1100" dirty="0"/>
                    </a:p>
                  </a:txBody>
                  <a:tcPr marL="91694" marR="91694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100" dirty="0"/>
                    </a:p>
                  </a:txBody>
                  <a:tcPr marL="91694" marR="91694" marT="34544" marB="3454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53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/>
                        <a:t>Оценка</a:t>
                      </a:r>
                      <a:r>
                        <a:rPr lang="ru-RU" sz="1100" baseline="0" dirty="0"/>
                        <a:t> экспертного отчета</a:t>
                      </a:r>
                      <a:endParaRPr lang="ru-RU" sz="1100" dirty="0"/>
                    </a:p>
                  </a:txBody>
                  <a:tcPr marL="91694" marR="91694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100" dirty="0"/>
                    </a:p>
                  </a:txBody>
                  <a:tcPr marL="91694" marR="91694" marT="34544" marB="34544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0"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/>
                        </a:rPr>
                        <a:t></a:t>
                      </a:r>
                      <a:endParaRPr lang="ru-RU" sz="1100" dirty="0"/>
                    </a:p>
                  </a:txBody>
                  <a:tcPr marL="91694" marR="91694" marT="34544" marB="3454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2" name="Заголовок 3"/>
          <p:cNvSpPr txBox="1">
            <a:spLocks/>
          </p:cNvSpPr>
          <p:nvPr/>
        </p:nvSpPr>
        <p:spPr>
          <a:xfrm>
            <a:off x="2352452" y="177860"/>
            <a:ext cx="6917662" cy="633302"/>
          </a:xfrm>
          <a:prstGeom prst="rect">
            <a:avLst/>
          </a:prstGeom>
        </p:spPr>
        <p:txBody>
          <a:bodyPr vert="horz" lIns="88311" tIns="44156" rIns="88311" bIns="44156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600" b="1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689000"/>
            <a:r>
              <a:rPr lang="ru-RU" sz="2800" b="0" dirty="0"/>
              <a:t>Общие вопросы регулирования  рынка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9E7"/>
              </a:clrFrom>
              <a:clrTo>
                <a:srgbClr val="FFF9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5375" y="1556271"/>
            <a:ext cx="4727310" cy="434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73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08436" y="54149"/>
            <a:ext cx="7107394" cy="633302"/>
          </a:xfrm>
        </p:spPr>
        <p:txBody>
          <a:bodyPr>
            <a:noAutofit/>
          </a:bodyPr>
          <a:lstStyle/>
          <a:p>
            <a:r>
              <a:rPr lang="ru-RU" sz="2800" dirty="0"/>
              <a:t>СХЕМЫ ПРОЦЕДУР РЕГИСТРАЦИИ В ЕАЭС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" y="1134269"/>
            <a:ext cx="902012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053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0" y="1062261"/>
            <a:ext cx="878929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2280444" y="126157"/>
            <a:ext cx="7026172" cy="633302"/>
          </a:xfrm>
        </p:spPr>
        <p:txBody>
          <a:bodyPr>
            <a:noAutofit/>
          </a:bodyPr>
          <a:lstStyle/>
          <a:p>
            <a:r>
              <a:rPr lang="ru-RU" sz="2800" dirty="0"/>
              <a:t>СХЕМЫ ПРОЦЕДУР РЕГИСТРАЦИИ В ЕАЭС</a:t>
            </a:r>
          </a:p>
        </p:txBody>
      </p:sp>
    </p:spTree>
    <p:extLst>
      <p:ext uri="{BB962C8B-B14F-4D97-AF65-F5344CB8AC3E}">
        <p14:creationId xmlns:p14="http://schemas.microsoft.com/office/powerpoint/2010/main" val="286645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1326" y="1974809"/>
            <a:ext cx="8481695" cy="921167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Вопрос </a:t>
            </a:r>
            <a:r>
              <a:rPr lang="en-US" dirty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6953" y="2895976"/>
            <a:ext cx="8891906" cy="89519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Ключевые изменения в процедурах регистрации лекарственных средств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ЕАЭС</a:t>
            </a:r>
          </a:p>
        </p:txBody>
      </p:sp>
    </p:spTree>
    <p:extLst>
      <p:ext uri="{BB962C8B-B14F-4D97-AF65-F5344CB8AC3E}">
        <p14:creationId xmlns:p14="http://schemas.microsoft.com/office/powerpoint/2010/main" val="244644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2792" y="198165"/>
            <a:ext cx="6926608" cy="633302"/>
          </a:xfrm>
        </p:spPr>
        <p:txBody>
          <a:bodyPr>
            <a:noAutofit/>
          </a:bodyPr>
          <a:lstStyle/>
          <a:p>
            <a:r>
              <a:rPr lang="ru-RU" sz="2800" dirty="0"/>
              <a:t>Критерии выбора референтного государства и государств признания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287595"/>
              </p:ext>
            </p:extLst>
          </p:nvPr>
        </p:nvGraphicFramePr>
        <p:xfrm>
          <a:off x="192212" y="1278285"/>
          <a:ext cx="8880780" cy="43519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38275">
                  <a:extLst>
                    <a:ext uri="{9D8B030D-6E8A-4147-A177-3AD203B41FA5}">
                      <a16:colId xmlns:a16="http://schemas.microsoft.com/office/drawing/2014/main" xmlns="" val="472427347"/>
                    </a:ext>
                  </a:extLst>
                </a:gridCol>
                <a:gridCol w="5842505">
                  <a:extLst>
                    <a:ext uri="{9D8B030D-6E8A-4147-A177-3AD203B41FA5}">
                      <a16:colId xmlns:a16="http://schemas.microsoft.com/office/drawing/2014/main" xmlns="" val="304382430"/>
                    </a:ext>
                  </a:extLst>
                </a:gridCol>
              </a:tblGrid>
              <a:tr h="279412">
                <a:tc>
                  <a:txBody>
                    <a:bodyPr/>
                    <a:lstStyle/>
                    <a:p>
                      <a:r>
                        <a:rPr lang="ru-RU" sz="1600" dirty="0"/>
                        <a:t>РЕГИСТРАЦИОННАЯ СИТУАЦИЯ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КРИТЕРИИ ВЫБОРА РЕФЕРЕНТНОГО (РГ) И ГОСУДАРСТВ ПРИЗНАНИЯ (ГП)</a:t>
                      </a:r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568483121"/>
                  </a:ext>
                </a:extLst>
              </a:tr>
              <a:tr h="1309026">
                <a:tc>
                  <a:txBody>
                    <a:bodyPr/>
                    <a:lstStyle/>
                    <a:p>
                      <a:r>
                        <a:rPr lang="ru-RU" sz="1600" dirty="0"/>
                        <a:t>1. Регистрация ЛП по ДЦП или ПВП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Заявитель может выбрать любое государство в качестве РГ.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При ДЦП выбор ГП выполняется одновременно с выбором РГ.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При ПВП выбор ГП осуществляется последовательно, в любые сроки, по решению заявителя, замена РГ при последующем подтверждении регистрации и внесении изменений в досье - невозможна.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600" dirty="0"/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4279808420"/>
                  </a:ext>
                </a:extLst>
              </a:tr>
              <a:tr h="1309026">
                <a:tc>
                  <a:txBody>
                    <a:bodyPr/>
                    <a:lstStyle/>
                    <a:p>
                      <a:r>
                        <a:rPr lang="ru-RU" sz="1600" dirty="0"/>
                        <a:t>2. Приведение ЛП в соответствие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Выполняется в рамках схемы ПВП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Если ЛП зарегистрирован только в 1 государстве-члене то это государство является РГ.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Если ЛП зарегистрирован в нескольких государствах-членах выбор РГ происходит из них.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/>
                        <a:t>Государство, где ЛП не зарегистрирован не может быть выбрано РГ.</a:t>
                      </a:r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515120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75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436" y="0"/>
            <a:ext cx="6897175" cy="1008112"/>
          </a:xfrm>
        </p:spPr>
        <p:txBody>
          <a:bodyPr>
            <a:noAutofit/>
          </a:bodyPr>
          <a:lstStyle/>
          <a:p>
            <a:r>
              <a:rPr lang="ru-RU" sz="2800" dirty="0"/>
              <a:t>Особенности РЕГИСТРАЦИИ лекарств на </a:t>
            </a:r>
            <a:r>
              <a:rPr lang="ru-RU" sz="2800" dirty="0" err="1"/>
              <a:t>рынКЕ</a:t>
            </a:r>
            <a:r>
              <a:rPr lang="ru-RU" sz="2800" dirty="0"/>
              <a:t> ЕАЭС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8128381"/>
              </p:ext>
            </p:extLst>
          </p:nvPr>
        </p:nvGraphicFramePr>
        <p:xfrm>
          <a:off x="120204" y="1206277"/>
          <a:ext cx="8897806" cy="529017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38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9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9412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+mn-lt"/>
                        </a:rPr>
                        <a:t>ОПИСАНИЕ СИТУАЦИИ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+mn-lt"/>
                        </a:rPr>
                        <a:t>КОММЕНТАРИЙ</a:t>
                      </a:r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95649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+mn-lt"/>
                        </a:rPr>
                        <a:t>1. Сочетание процедур единой регистрации и национальной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+mn-lt"/>
                        </a:rPr>
                        <a:t>Возможно до окончания переходного периода 31.12.2020</a:t>
                      </a:r>
                      <a:r>
                        <a:rPr lang="ru-RU" sz="1600" b="0" i="0" baseline="0" dirty="0">
                          <a:latin typeface="+mn-lt"/>
                        </a:rPr>
                        <a:t>:</a:t>
                      </a:r>
                    </a:p>
                    <a:p>
                      <a:r>
                        <a:rPr lang="ru-RU" sz="1600" b="0" i="0" baseline="0" dirty="0">
                          <a:latin typeface="+mn-lt"/>
                        </a:rPr>
                        <a:t>ДЦП в Х государствах и НП в (5-Х) государствах</a:t>
                      </a:r>
                    </a:p>
                    <a:p>
                      <a:r>
                        <a:rPr lang="ru-RU" sz="1600" b="0" i="0" baseline="0" dirty="0">
                          <a:latin typeface="+mn-lt"/>
                        </a:rPr>
                        <a:t>ПВП в Х государствах и НП в (5-Х) государствах</a:t>
                      </a:r>
                    </a:p>
                    <a:p>
                      <a:r>
                        <a:rPr lang="ru-RU" sz="1600" b="0" i="0" baseline="0" dirty="0">
                          <a:latin typeface="+mn-lt"/>
                        </a:rPr>
                        <a:t>ППС в Х государствах и НП в (5-Х) государствах</a:t>
                      </a:r>
                      <a:endParaRPr lang="ru-RU" sz="1600" b="0" i="0" dirty="0">
                        <a:latin typeface="+mn-lt"/>
                      </a:endParaRPr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412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+mn-lt"/>
                        </a:rPr>
                        <a:t>2.</a:t>
                      </a:r>
                      <a:r>
                        <a:rPr lang="ru-RU" sz="1600" b="0" i="0" baseline="0" dirty="0">
                          <a:latin typeface="+mn-lt"/>
                        </a:rPr>
                        <a:t> Лабораторные испытания</a:t>
                      </a:r>
                      <a:endParaRPr lang="ru-RU" sz="1600" b="0" i="0" dirty="0">
                        <a:latin typeface="+mn-lt"/>
                      </a:endParaRP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+mn-lt"/>
                        </a:rPr>
                        <a:t>Проводит только РГ. Выполняются для АФС и ГЛП</a:t>
                      </a:r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2337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+mn-lt"/>
                        </a:rPr>
                        <a:t>3. Регистрация МИ в</a:t>
                      </a:r>
                      <a:r>
                        <a:rPr lang="ru-RU" sz="1600" b="0" i="0" baseline="0" dirty="0">
                          <a:latin typeface="+mn-lt"/>
                        </a:rPr>
                        <a:t> составе ЛП</a:t>
                      </a:r>
                      <a:endParaRPr lang="ru-RU" sz="1600" b="0" i="0" dirty="0">
                        <a:latin typeface="+mn-lt"/>
                      </a:endParaRP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+mn-lt"/>
                        </a:rPr>
                        <a:t>А) МИ является неотъемлемой частью ЛП и выступает в роли его носителя (средства доставки) </a:t>
                      </a:r>
                      <a:r>
                        <a:rPr lang="mr-IN" sz="1600" b="0" i="0" dirty="0">
                          <a:latin typeface="+mn-lt"/>
                        </a:rPr>
                        <a:t>–</a:t>
                      </a:r>
                      <a:r>
                        <a:rPr lang="ru-RU" sz="1600" b="0" i="0" dirty="0">
                          <a:latin typeface="+mn-lt"/>
                        </a:rPr>
                        <a:t> подается на регистрацию в</a:t>
                      </a:r>
                      <a:r>
                        <a:rPr lang="ru-RU" sz="1600" b="0" i="0" baseline="0" dirty="0">
                          <a:latin typeface="+mn-lt"/>
                        </a:rPr>
                        <a:t> составе ЛП</a:t>
                      </a:r>
                    </a:p>
                    <a:p>
                      <a:r>
                        <a:rPr lang="ru-RU" sz="1600" b="0" i="0" baseline="0" dirty="0">
                          <a:latin typeface="+mn-lt"/>
                        </a:rPr>
                        <a:t>В) МИ является используемой совместно с ЛП отдельной системой введения или формой упаковки ЛП </a:t>
                      </a:r>
                      <a:r>
                        <a:rPr lang="mr-IN" sz="1600" b="0" i="0" baseline="0" dirty="0">
                          <a:latin typeface="+mn-lt"/>
                        </a:rPr>
                        <a:t>–</a:t>
                      </a:r>
                      <a:r>
                        <a:rPr lang="ru-RU" sz="1600" b="0" i="0" baseline="0" dirty="0">
                          <a:latin typeface="+mn-lt"/>
                        </a:rPr>
                        <a:t> подлежит регистрации как МИ до подачи ЛП</a:t>
                      </a:r>
                      <a:endParaRPr lang="ru-RU" sz="1600" b="0" i="0" dirty="0">
                        <a:latin typeface="+mn-lt"/>
                      </a:endParaRPr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8961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+mn-lt"/>
                        </a:rPr>
                        <a:t>4. Как</a:t>
                      </a:r>
                      <a:r>
                        <a:rPr lang="ru-RU" sz="1600" b="0" i="0" baseline="0" dirty="0">
                          <a:latin typeface="+mn-lt"/>
                        </a:rPr>
                        <a:t> подтвердить статус в стране производства зарубежного ЛП</a:t>
                      </a:r>
                      <a:endParaRPr lang="ru-RU" sz="1600" b="0" i="0" dirty="0">
                        <a:latin typeface="+mn-lt"/>
                      </a:endParaRP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+mn-lt"/>
                        </a:rPr>
                        <a:t>Копия СРР</a:t>
                      </a:r>
                      <a:r>
                        <a:rPr lang="ru-RU" sz="1600" b="0" i="0" baseline="0" dirty="0">
                          <a:latin typeface="+mn-lt"/>
                        </a:rPr>
                        <a:t> страны производителя ИЛИ документ о регистрации в стране производителе (держателе РУ) ИЛИ пояснительная записка с обоснованием отсутствия данных о регистрации</a:t>
                      </a:r>
                      <a:endParaRPr lang="ru-RU" sz="1600" b="0" i="0" dirty="0">
                        <a:latin typeface="+mn-lt"/>
                      </a:endParaRPr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5649"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+mn-lt"/>
                        </a:rPr>
                        <a:t>5. Потребительское тестирование</a:t>
                      </a:r>
                    </a:p>
                  </a:txBody>
                  <a:tcPr marL="68896" marR="68896" marT="34448" marB="34448"/>
                </a:tc>
                <a:tc>
                  <a:txBody>
                    <a:bodyPr/>
                    <a:lstStyle/>
                    <a:p>
                      <a:r>
                        <a:rPr lang="ru-RU" sz="1600" b="0" i="0" dirty="0">
                          <a:latin typeface="+mn-lt"/>
                        </a:rPr>
                        <a:t>Может быть истребовано для оригинальных и гибридных препаратов. Представляются</a:t>
                      </a:r>
                      <a:r>
                        <a:rPr lang="ru-RU" sz="1600" b="0" i="0" baseline="0" dirty="0">
                          <a:latin typeface="+mn-lt"/>
                        </a:rPr>
                        <a:t> результаты оценки понимая редакции ИМП, выпущенной на любом из языков (ГЧ ЕАЭС, страны производителя или держателя РУ), допускается связующее тестирование</a:t>
                      </a:r>
                      <a:endParaRPr lang="ru-RU" sz="1600" b="0" i="0" dirty="0">
                        <a:latin typeface="+mn-lt"/>
                      </a:endParaRPr>
                    </a:p>
                  </a:txBody>
                  <a:tcPr marL="68896" marR="68896" marT="34448" marB="3444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502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1124</TotalTime>
  <Words>2482</Words>
  <Application>Microsoft Office PowerPoint</Application>
  <PresentationFormat>Произвольный</PresentationFormat>
  <Paragraphs>374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Default Theme</vt:lpstr>
      <vt:lpstr>Регистрация лекарственных средств по правилам союза. Процедура приведения досье в соответствие с правилами союза</vt:lpstr>
      <vt:lpstr>Система регулирования единого рынка обращения лекарственных средств в ЕАЭС. Характеристика регистрационных процедур для единого рынка ЛС.</vt:lpstr>
      <vt:lpstr>рынок лс в рамках реализации соглашения</vt:lpstr>
      <vt:lpstr>процедуры регистрации</vt:lpstr>
      <vt:lpstr>СХЕМЫ ПРОЦЕДУР РЕГИСТРАЦИИ В ЕАЭС</vt:lpstr>
      <vt:lpstr>СХЕМЫ ПРОЦЕДУР РЕГИСТРАЦИИ В ЕАЭС</vt:lpstr>
      <vt:lpstr>Ключевые изменения в процедурах регистрации лекарственных средств в ЕАЭС</vt:lpstr>
      <vt:lpstr>Критерии выбора референтного государства и государств признания</vt:lpstr>
      <vt:lpstr>Особенности РЕГИСТРАЦИИ лекарств на рынКЕ ЕАЭС</vt:lpstr>
      <vt:lpstr>Формат РУ ЕАЭС (выборочные поля)</vt:lpstr>
      <vt:lpstr>Основания отклонения заявки на регистрацию</vt:lpstr>
      <vt:lpstr>Обременения используемые при регистрации лекарственного препарата</vt:lpstr>
      <vt:lpstr>Схема приведения регистрационного досье в соответствие с новыми требованиями (для уже зарегистрированных препаратов хотя бы в одной из стран ЕАЭС).</vt:lpstr>
      <vt:lpstr>Процедура приведения досье в соответствие с требованиями союза для ранее зарегистрированных лекарств</vt:lpstr>
      <vt:lpstr>Схема процедуры приведения досье в соответствие</vt:lpstr>
      <vt:lpstr>Особенности приведения лекарственного препарата в соответствие</vt:lpstr>
      <vt:lpstr>Варианты приведения досье в соответствие для разных дозировок</vt:lpstr>
      <vt:lpstr>Процедуры переоценки соотношения «ПОЛЬЗА-РИСК»</vt:lpstr>
      <vt:lpstr>определение объема доработки модулей 4 и 5 досье</vt:lpstr>
      <vt:lpstr>Определение статуса лекарственного препарата</vt:lpstr>
      <vt:lpstr>классификация лекарственных препаратов: позиция регистратора</vt:lpstr>
      <vt:lpstr>Границы «Воспроизведенности»</vt:lpstr>
      <vt:lpstr>Возможно ли подтверждение состава для следующих лп?</vt:lpstr>
      <vt:lpstr>Общие вопросы формирования досье</vt:lpstr>
      <vt:lpstr>Общие вопросы ОПРЕДЕЛЕНИЯ ОБЪЕМА модулей досье</vt:lpstr>
      <vt:lpstr>Особые группы лекарственных препаратов</vt:lpstr>
      <vt:lpstr>Особые группы лекарственных препаратов</vt:lpstr>
      <vt:lpstr>Подтверждение соответствия исследований надлежащим практикам</vt:lpstr>
      <vt:lpstr>НАДЛЕЖАЩИЕ ПРАКТИКИ: GMP, GCP И ИНСПЕКЦИИ</vt:lpstr>
      <vt:lpstr>Взаимопризнание результатов инспекций</vt:lpstr>
      <vt:lpstr>Нормативная БАЗА ОБЩЕГО РЫНКА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Рождественский Дмитрий Анатольевич</dc:creator>
  <cp:lastModifiedBy>user</cp:lastModifiedBy>
  <cp:revision>99</cp:revision>
  <cp:lastPrinted>2017-04-17T21:37:56Z</cp:lastPrinted>
  <dcterms:created xsi:type="dcterms:W3CDTF">2016-02-19T06:37:57Z</dcterms:created>
  <dcterms:modified xsi:type="dcterms:W3CDTF">2017-05-15T13:33:26Z</dcterms:modified>
</cp:coreProperties>
</file>