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0413" cy="6859588"/>
  <p:notesSz cx="6858000" cy="9144000"/>
  <p:defaultTextStyle>
    <a:defPPr>
      <a:defRPr lang="ru-RU"/>
    </a:defPPr>
    <a:lvl1pPr marL="0" algn="l" defTabSz="112882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64413" algn="l" defTabSz="112882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128827" algn="l" defTabSz="112882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93240" algn="l" defTabSz="112882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257654" algn="l" defTabSz="112882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822067" algn="l" defTabSz="112882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386480" algn="l" defTabSz="112882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950894" algn="l" defTabSz="112882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515307" algn="l" defTabSz="112882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87" autoAdjust="0"/>
    <p:restoredTop sz="86420" autoAdjust="0"/>
  </p:normalViewPr>
  <p:slideViewPr>
    <p:cSldViewPr>
      <p:cViewPr varScale="1">
        <p:scale>
          <a:sx n="60" d="100"/>
          <a:sy n="60" d="100"/>
        </p:scale>
        <p:origin x="-1146" y="-126"/>
      </p:cViewPr>
      <p:guideLst>
        <p:guide orient="horz" pos="2161"/>
        <p:guide pos="3840"/>
      </p:guideLst>
    </p:cSldViewPr>
  </p:slideViewPr>
  <p:outlineViewPr>
    <p:cViewPr>
      <p:scale>
        <a:sx n="33" d="100"/>
        <a:sy n="33" d="100"/>
      </p:scale>
      <p:origin x="210" y="13878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3555537" y="0"/>
            <a:ext cx="8634876" cy="6859588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50" tIns="54425" rIns="108850" bIns="5442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125743" y="3429794"/>
            <a:ext cx="6859588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108850" tIns="54425" rIns="108850" bIns="54425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4488573" y="533524"/>
            <a:ext cx="6806314" cy="2868832"/>
          </a:xfrm>
        </p:spPr>
        <p:txBody>
          <a:bodyPr lIns="54425" tIns="0" rIns="54425">
            <a:noAutofit/>
          </a:bodyPr>
          <a:lstStyle>
            <a:lvl1pPr algn="r">
              <a:defRPr sz="5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4472007" y="3540684"/>
            <a:ext cx="6818816" cy="1101503"/>
          </a:xfrm>
        </p:spPr>
        <p:txBody>
          <a:bodyPr lIns="54425" tIns="0" rIns="54425" bIns="0"/>
          <a:lstStyle>
            <a:lvl1pPr marL="0" indent="0" algn="r">
              <a:buNone/>
              <a:defRPr sz="2600">
                <a:solidFill>
                  <a:srgbClr val="FFFFFF"/>
                </a:solidFill>
                <a:effectLst/>
              </a:defRPr>
            </a:lvl1pPr>
            <a:lvl2pPr marL="544251" indent="0" algn="ctr">
              <a:buNone/>
            </a:lvl2pPr>
            <a:lvl3pPr marL="1088502" indent="0" algn="ctr">
              <a:buNone/>
            </a:lvl3pPr>
            <a:lvl4pPr marL="1632753" indent="0" algn="ctr">
              <a:buNone/>
            </a:lvl4pPr>
            <a:lvl5pPr marL="2177004" indent="0" algn="ctr">
              <a:buNone/>
            </a:lvl5pPr>
            <a:lvl6pPr marL="2721254" indent="0" algn="ctr">
              <a:buNone/>
            </a:lvl6pPr>
            <a:lvl7pPr marL="3265505" indent="0" algn="ctr">
              <a:buNone/>
            </a:lvl7pPr>
            <a:lvl8pPr marL="3809756" indent="0" algn="ctr">
              <a:buNone/>
            </a:lvl8pPr>
            <a:lvl9pPr marL="4354007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7827280" y="6559464"/>
            <a:ext cx="2669604" cy="226955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CD708C3-3B0E-4132-8054-DE9C696A2A2A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12.03.2019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3758711" y="6559464"/>
            <a:ext cx="3903121" cy="228653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0506478" y="6557766"/>
            <a:ext cx="784346" cy="228653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FA22FEB-2050-4553-848B-01438C7D742F}" type="slidenum">
              <a:rPr lang="ru-RU" smtClean="0">
                <a:solidFill>
                  <a:srgbClr val="90C226"/>
                </a:solidFill>
              </a:rPr>
              <a:pPr/>
              <a:t>‹#›</a:t>
            </a:fld>
            <a:endParaRPr lang="ru-RU">
              <a:solidFill>
                <a:srgbClr val="90C226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D708C3-3B0E-4132-8054-DE9C696A2A2A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12.03.2019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A22FEB-2050-4553-848B-01438C7D742F}" type="slidenum">
              <a:rPr lang="ru-RU" smtClean="0">
                <a:solidFill>
                  <a:srgbClr val="90C226"/>
                </a:solidFill>
              </a:rPr>
              <a:pPr/>
              <a:t>‹#›</a:t>
            </a:fld>
            <a:endParaRPr lang="ru-RU">
              <a:solidFill>
                <a:srgbClr val="90C226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36462" y="275019"/>
            <a:ext cx="2031736" cy="5852880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521" y="274706"/>
            <a:ext cx="8025355" cy="585288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656352" y="6559464"/>
            <a:ext cx="2669604" cy="226955"/>
          </a:xfrm>
        </p:spPr>
        <p:txBody>
          <a:bodyPr/>
          <a:lstStyle>
            <a:extLst/>
          </a:lstStyle>
          <a:p>
            <a:fld id="{3CD708C3-3B0E-4132-8054-DE9C696A2A2A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12.03.2019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09521" y="6557766"/>
            <a:ext cx="4876165" cy="228653"/>
          </a:xfrm>
        </p:spPr>
        <p:txBody>
          <a:bodyPr/>
          <a:lstStyle>
            <a:extLst/>
          </a:lstStyle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38242" y="6554717"/>
            <a:ext cx="784346" cy="22865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FA22FEB-2050-4553-848B-01438C7D742F}" type="slidenum">
              <a:rPr lang="ru-RU" smtClean="0">
                <a:solidFill>
                  <a:srgbClr val="90C226"/>
                </a:solidFill>
              </a:rPr>
              <a:pPr/>
              <a:t>‹#›</a:t>
            </a:fld>
            <a:endParaRPr lang="ru-RU">
              <a:solidFill>
                <a:srgbClr val="90C226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D708C3-3B0E-4132-8054-DE9C696A2A2A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12.03.2019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A22FEB-2050-4553-848B-01438C7D742F}" type="slidenum">
              <a:rPr lang="ru-RU" smtClean="0">
                <a:solidFill>
                  <a:srgbClr val="90C226"/>
                </a:solidFill>
              </a:rPr>
              <a:pPr/>
              <a:t>‹#›</a:t>
            </a:fld>
            <a:endParaRPr lang="ru-RU">
              <a:solidFill>
                <a:srgbClr val="90C226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2215" y="2822491"/>
            <a:ext cx="8339565" cy="1362390"/>
          </a:xfrm>
        </p:spPr>
        <p:txBody>
          <a:bodyPr tIns="0" anchor="t"/>
          <a:lstStyle>
            <a:lvl1pPr algn="r">
              <a:buNone/>
              <a:defRPr sz="5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22215" y="1905442"/>
            <a:ext cx="8339565" cy="743679"/>
          </a:xfrm>
        </p:spPr>
        <p:txBody>
          <a:bodyPr anchor="b"/>
          <a:lstStyle>
            <a:lvl1pPr marL="0" indent="0" algn="r">
              <a:buNone/>
              <a:defRPr sz="2400">
                <a:solidFill>
                  <a:schemeClr val="tx1"/>
                </a:solidFill>
                <a:effectLst/>
              </a:defRPr>
            </a:lvl1pPr>
            <a:lvl2pPr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298164" y="6558328"/>
            <a:ext cx="2669604" cy="226955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CD708C3-3B0E-4132-8054-DE9C696A2A2A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12.03.2019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313510" y="6558328"/>
            <a:ext cx="3860297" cy="228653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977434" y="6556630"/>
            <a:ext cx="784346" cy="228653"/>
          </a:xfrm>
        </p:spPr>
        <p:txBody>
          <a:bodyPr/>
          <a:lstStyle>
            <a:extLst/>
          </a:lstStyle>
          <a:p>
            <a:fld id="{6FA22FEB-2050-4553-848B-01438C7D742F}" type="slidenum">
              <a:rPr lang="ru-RU" smtClean="0">
                <a:solidFill>
                  <a:srgbClr val="90C226"/>
                </a:solidFill>
              </a:rPr>
              <a:pPr/>
              <a:t>‹#›</a:t>
            </a:fld>
            <a:endParaRPr lang="ru-RU">
              <a:solidFill>
                <a:srgbClr val="90C226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1" y="320114"/>
            <a:ext cx="9654807" cy="1143265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521" y="1600571"/>
            <a:ext cx="4693309" cy="4527011"/>
          </a:xfrm>
        </p:spPr>
        <p:txBody>
          <a:bodyPr anchor="t"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571019" y="1600571"/>
            <a:ext cx="4693309" cy="4527011"/>
          </a:xfrm>
        </p:spPr>
        <p:txBody>
          <a:bodyPr anchor="t"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D708C3-3B0E-4132-8054-DE9C696A2A2A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12.03.2019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A22FEB-2050-4553-848B-01438C7D742F}" type="slidenum">
              <a:rPr lang="ru-RU" smtClean="0">
                <a:solidFill>
                  <a:srgbClr val="90C226"/>
                </a:solidFill>
              </a:rPr>
              <a:pPr/>
              <a:t>‹#›</a:t>
            </a:fld>
            <a:endParaRPr lang="ru-RU">
              <a:solidFill>
                <a:srgbClr val="90C226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1" y="320114"/>
            <a:ext cx="9654807" cy="1143265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521" y="5868759"/>
            <a:ext cx="4693309" cy="457306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2100" b="1">
                <a:solidFill>
                  <a:schemeClr val="tx2"/>
                </a:solidFill>
                <a:effectLst/>
              </a:defRPr>
            </a:lvl1pPr>
            <a:lvl2pPr>
              <a:buNone/>
              <a:defRPr sz="2400" b="1"/>
            </a:lvl2pPr>
            <a:lvl3pPr>
              <a:buNone/>
              <a:defRPr sz="2100" b="1"/>
            </a:lvl3pPr>
            <a:lvl4pPr>
              <a:buNone/>
              <a:defRPr sz="1900" b="1"/>
            </a:lvl4pPr>
            <a:lvl5pPr>
              <a:buNone/>
              <a:defRPr sz="19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5571019" y="5868759"/>
            <a:ext cx="4693309" cy="457306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2100" b="1">
                <a:solidFill>
                  <a:schemeClr val="tx2"/>
                </a:solidFill>
                <a:effectLst/>
              </a:defRPr>
            </a:lvl1pPr>
            <a:lvl2pPr>
              <a:buNone/>
              <a:defRPr sz="2400" b="1"/>
            </a:lvl2pPr>
            <a:lvl3pPr>
              <a:buNone/>
              <a:defRPr sz="2100" b="1"/>
            </a:lvl3pPr>
            <a:lvl4pPr>
              <a:buNone/>
              <a:defRPr sz="1900" b="1"/>
            </a:lvl4pPr>
            <a:lvl5pPr>
              <a:buNone/>
              <a:defRPr sz="19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9521" y="1712236"/>
            <a:ext cx="4693309" cy="4115753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571019" y="1712236"/>
            <a:ext cx="4693309" cy="4115753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D708C3-3B0E-4132-8054-DE9C696A2A2A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12.03.2019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A22FEB-2050-4553-848B-01438C7D742F}" type="slidenum">
              <a:rPr lang="ru-RU" smtClean="0">
                <a:solidFill>
                  <a:srgbClr val="90C226"/>
                </a:solidFill>
              </a:rPr>
              <a:pPr/>
              <a:t>‹#›</a:t>
            </a:fld>
            <a:endParaRPr lang="ru-RU">
              <a:solidFill>
                <a:srgbClr val="90C226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1" y="320114"/>
            <a:ext cx="9654807" cy="1143265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D708C3-3B0E-4132-8054-DE9C696A2A2A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12.03.2019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A22FEB-2050-4553-848B-01438C7D742F}" type="slidenum">
              <a:rPr lang="ru-RU" smtClean="0">
                <a:solidFill>
                  <a:srgbClr val="90C226"/>
                </a:solidFill>
              </a:rPr>
              <a:pPr/>
              <a:t>‹#›</a:t>
            </a:fld>
            <a:endParaRPr lang="ru-RU">
              <a:solidFill>
                <a:srgbClr val="90C226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CD708C3-3B0E-4132-8054-DE9C696A2A2A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12.03.2019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A22FEB-2050-4553-848B-01438C7D742F}" type="slidenum">
              <a:rPr lang="ru-RU" smtClean="0">
                <a:solidFill>
                  <a:srgbClr val="90C226"/>
                </a:solidFill>
              </a:rPr>
              <a:pPr/>
              <a:t>‹#›</a:t>
            </a:fld>
            <a:endParaRPr lang="ru-RU">
              <a:solidFill>
                <a:srgbClr val="90C226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1" y="228653"/>
            <a:ext cx="7862816" cy="1173752"/>
          </a:xfrm>
        </p:spPr>
        <p:txBody>
          <a:bodyPr wrap="square" anchor="b"/>
          <a:lstStyle>
            <a:lvl1pPr algn="l">
              <a:buNone/>
              <a:defRPr lang="en-US" sz="29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521" y="1497762"/>
            <a:ext cx="7862816" cy="602652"/>
          </a:xfrm>
        </p:spPr>
        <p:txBody>
          <a:bodyPr rot="0" spcFirstLastPara="0" vertOverflow="overflow" horzOverflow="overflow" vert="horz" wrap="square" lIns="54425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700"/>
            </a:lvl1pPr>
            <a:lvl2pPr>
              <a:buNone/>
              <a:defRPr sz="1400"/>
            </a:lvl2pPr>
            <a:lvl3pPr>
              <a:buNone/>
              <a:defRPr sz="1200"/>
            </a:lvl3pPr>
            <a:lvl4pPr>
              <a:buNone/>
              <a:defRPr sz="1100"/>
            </a:lvl4pPr>
            <a:lvl5pPr>
              <a:buNone/>
              <a:defRPr sz="11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609520" y="2134094"/>
            <a:ext cx="9650744" cy="4372764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D708C3-3B0E-4132-8054-DE9C696A2A2A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12.03.2019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A22FEB-2050-4553-848B-01438C7D742F}" type="slidenum">
              <a:rPr lang="ru-RU" smtClean="0">
                <a:solidFill>
                  <a:srgbClr val="90C226"/>
                </a:solidFill>
              </a:rPr>
              <a:pPr/>
              <a:t>‹#›</a:t>
            </a:fld>
            <a:endParaRPr lang="ru-RU">
              <a:solidFill>
                <a:srgbClr val="90C226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797187" y="1004901"/>
            <a:ext cx="5758620" cy="4313572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850" tIns="54425" rIns="108850" bIns="54425"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795505" y="999048"/>
            <a:ext cx="5758620" cy="4313572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850" tIns="54425" rIns="108850" bIns="54425"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84529" y="1143265"/>
            <a:ext cx="4571405" cy="2057876"/>
          </a:xfrm>
        </p:spPr>
        <p:txBody>
          <a:bodyPr vert="horz" anchor="b"/>
          <a:lstStyle>
            <a:lvl1pPr algn="l">
              <a:buNone/>
              <a:defRPr sz="36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184529" y="3284394"/>
            <a:ext cx="4571405" cy="1920685"/>
          </a:xfrm>
        </p:spPr>
        <p:txBody>
          <a:bodyPr rot="0" spcFirstLastPara="0" vertOverflow="overflow" horzOverflow="overflow" vert="horz" wrap="square" lIns="97965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700" baseline="0">
                <a:solidFill>
                  <a:schemeClr val="tx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D708C3-3B0E-4132-8054-DE9C696A2A2A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12.03.2019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A22FEB-2050-4553-848B-01438C7D742F}" type="slidenum">
              <a:rPr lang="ru-RU" smtClean="0">
                <a:solidFill>
                  <a:srgbClr val="90C226"/>
                </a:solidFill>
              </a:rPr>
              <a:pPr/>
              <a:t>‹#›</a:t>
            </a:fld>
            <a:endParaRPr lang="ru-RU">
              <a:solidFill>
                <a:srgbClr val="90C226"/>
              </a:solidFill>
            </a:endParaRPr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884794" y="1041243"/>
            <a:ext cx="5607590" cy="4207214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8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10869785" y="0"/>
            <a:ext cx="1320628" cy="6859588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50" tIns="54425" rIns="108850" bIns="5442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09520" y="320114"/>
            <a:ext cx="9650744" cy="1143265"/>
          </a:xfrm>
          <a:prstGeom prst="rect">
            <a:avLst/>
          </a:prstGeom>
        </p:spPr>
        <p:txBody>
          <a:bodyPr vert="horz" lIns="54425" tIns="0" rIns="54425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609520" y="1609789"/>
            <a:ext cx="9650744" cy="4847442"/>
          </a:xfrm>
          <a:prstGeom prst="rect">
            <a:avLst/>
          </a:prstGeom>
        </p:spPr>
        <p:txBody>
          <a:bodyPr vert="horz" lIns="108850" tIns="54425" rIns="108850" bIns="54425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5660511" y="6559464"/>
            <a:ext cx="2669604" cy="226955"/>
          </a:xfrm>
          <a:prstGeom prst="rect">
            <a:avLst/>
          </a:prstGeom>
        </p:spPr>
        <p:txBody>
          <a:bodyPr vert="horz" lIns="108850" tIns="0" rIns="108850" bIns="0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3CD708C3-3B0E-4132-8054-DE9C696A2A2A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12.03.2019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609521" y="6559464"/>
            <a:ext cx="4876165" cy="228653"/>
          </a:xfrm>
          <a:prstGeom prst="rect">
            <a:avLst/>
          </a:prstGeom>
        </p:spPr>
        <p:txBody>
          <a:bodyPr vert="horz" lIns="108850" tIns="0" rIns="108850" bIns="0" anchor="b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8334179" y="6557766"/>
            <a:ext cx="784346" cy="22865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300">
                <a:solidFill>
                  <a:schemeClr val="tx2"/>
                </a:solidFill>
              </a:defRPr>
            </a:lvl1pPr>
            <a:extLst/>
          </a:lstStyle>
          <a:p>
            <a:fld id="{6FA22FEB-2050-4553-848B-01438C7D742F}" type="slidenum">
              <a:rPr lang="ru-RU" smtClean="0">
                <a:solidFill>
                  <a:srgbClr val="90C226"/>
                </a:solidFill>
              </a:rPr>
              <a:pPr/>
              <a:t>‹#›</a:t>
            </a:fld>
            <a:endParaRPr lang="ru-RU">
              <a:solidFill>
                <a:srgbClr val="90C226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</p:sldLayoutIdLst>
  <p:transition>
    <p:fade/>
  </p:transition>
  <p:txStyles>
    <p:titleStyle>
      <a:lvl1pPr algn="l" rtl="0" eaLnBrk="1" latinLnBrk="0" hangingPunct="1">
        <a:spcBef>
          <a:spcPct val="0"/>
        </a:spcBef>
        <a:buNone/>
        <a:defRPr kumimoji="0" sz="45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326551" indent="-326551" algn="l" rtl="0" eaLnBrk="1" latinLnBrk="0" hangingPunct="1">
        <a:spcBef>
          <a:spcPts val="714"/>
        </a:spcBef>
        <a:buClr>
          <a:schemeClr val="tx2"/>
        </a:buClr>
        <a:buSzPct val="73000"/>
        <a:buFont typeface="Wingdings 2"/>
        <a:buChar char=""/>
        <a:defRPr kumimoji="0" sz="31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620446" indent="-272125" algn="l" rtl="0" eaLnBrk="1" latinLnBrk="0" hangingPunct="1">
        <a:spcBef>
          <a:spcPts val="595"/>
        </a:spcBef>
        <a:buClr>
          <a:schemeClr val="accent4"/>
        </a:buClr>
        <a:buSzPct val="80000"/>
        <a:buFont typeface="Wingdings 2"/>
        <a:buChar char=""/>
        <a:defRPr kumimoji="0" sz="27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903456" indent="-272125" algn="l" rtl="0" eaLnBrk="1" latinLnBrk="0" hangingPunct="1">
        <a:spcBef>
          <a:spcPts val="476"/>
        </a:spcBef>
        <a:buClr>
          <a:schemeClr val="accent4"/>
        </a:buClr>
        <a:buSzPct val="6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97352" indent="-272125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4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523902" indent="-272125" algn="l" rtl="0" eaLnBrk="1" latinLnBrk="0" hangingPunct="1">
        <a:spcBef>
          <a:spcPts val="476"/>
        </a:spcBef>
        <a:buClr>
          <a:schemeClr val="accent4"/>
        </a:buClr>
        <a:buSzPct val="70000"/>
        <a:buFont typeface="Wingdings"/>
        <a:buChar char="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1752488" indent="-217700" algn="l" rtl="0" eaLnBrk="1" latinLnBrk="0" hangingPunct="1">
        <a:spcBef>
          <a:spcPts val="476"/>
        </a:spcBef>
        <a:buClr>
          <a:schemeClr val="accent4"/>
        </a:buClr>
        <a:buSzPct val="80000"/>
        <a:buFont typeface="Wingdings 2"/>
        <a:buChar char=""/>
        <a:defRPr kumimoji="0" sz="21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991958" indent="-2177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9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8774" indent="-217700" algn="l" rtl="0" eaLnBrk="1" latinLnBrk="0" hangingPunct="1">
        <a:spcBef>
          <a:spcPts val="357"/>
        </a:spcBef>
        <a:buClr>
          <a:schemeClr val="accent4"/>
        </a:buClr>
        <a:buSzPct val="100000"/>
        <a:buChar char="•"/>
        <a:defRPr kumimoji="0" sz="19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449129" indent="-21770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4425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8850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3275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17700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72125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26550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80975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3540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>
          <a:xfrm>
            <a:off x="3574926" y="-1"/>
            <a:ext cx="8615487" cy="6670155"/>
          </a:xfrm>
        </p:spPr>
        <p:txBody>
          <a:bodyPr>
            <a:noAutofit/>
          </a:bodyPr>
          <a:lstStyle/>
          <a:p>
            <a:pPr algn="ctr"/>
            <a:r>
              <a:rPr lang="ru-RU" sz="5400" i="1" dirty="0" smtClean="0">
                <a:latin typeface="Microsoft Sans Serif" pitchFamily="34" charset="0"/>
                <a:cs typeface="Microsoft Sans Serif" pitchFamily="34" charset="0"/>
              </a:rPr>
              <a:t>Основные ЛОКАЛЬНЫЕ </a:t>
            </a:r>
            <a:r>
              <a:rPr lang="ru-RU" sz="5400" i="1" dirty="0" smtClean="0">
                <a:latin typeface="Microsoft Sans Serif" pitchFamily="34" charset="0"/>
                <a:cs typeface="Microsoft Sans Serif" pitchFamily="34" charset="0"/>
              </a:rPr>
              <a:t>ДОКУМЕНТЫ </a:t>
            </a:r>
            <a:r>
              <a:rPr lang="ru-RU" sz="5400" i="1" dirty="0" smtClean="0">
                <a:latin typeface="Microsoft Sans Serif" pitchFamily="34" charset="0"/>
                <a:cs typeface="Microsoft Sans Serif" pitchFamily="34" charset="0"/>
              </a:rPr>
              <a:t>, регламентирующие  работу</a:t>
            </a:r>
            <a:r>
              <a:rPr lang="ru-RU" sz="5400" i="1" dirty="0" smtClean="0">
                <a:latin typeface="Microsoft Sans Serif" pitchFamily="34" charset="0"/>
                <a:cs typeface="Microsoft Sans Serif" pitchFamily="34" charset="0"/>
              </a:rPr>
              <a:t/>
            </a:r>
            <a:br>
              <a:rPr lang="ru-RU" sz="5400" i="1" dirty="0" smtClean="0">
                <a:latin typeface="Microsoft Sans Serif" pitchFamily="34" charset="0"/>
                <a:cs typeface="Microsoft Sans Serif" pitchFamily="34" charset="0"/>
              </a:rPr>
            </a:br>
            <a:r>
              <a:rPr lang="ru-RU" sz="5400" i="1" dirty="0" smtClean="0">
                <a:latin typeface="Microsoft Sans Serif" pitchFamily="34" charset="0"/>
                <a:cs typeface="Microsoft Sans Serif" pitchFamily="34" charset="0"/>
              </a:rPr>
              <a:t>в аптеках учреждений здравоохранения</a:t>
            </a:r>
            <a:endParaRPr lang="ru-RU" sz="5400" i="1" dirty="0">
              <a:latin typeface="Microsoft Sans Serif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2302306"/>
            <a:ext cx="10847733" cy="2921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defTabSz="4572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ru-RU" sz="1600" dirty="0" smtClean="0"/>
              <a:t>В соответствии с требованиями постановления Совета Министров Республики Беларусь от 03.09.2008 № 1290 «Об утверждении положения о приемке товаров по количеству и качеству», постановлением Министерства здравоохранения Республики Беларусь от 27.12.2006 №120 «О надлежащей аптечной практике», постановлением Министерства здравоохранения Республики Беларусь от 1 марта 2010 г. № 20 «Об утверждении Инструкции о порядке проверки качества зарегистрированных в Республике Беларусь лекарственных средств до поступления в реализацию, а также лекарственных средств, находящихся в обращении на территории Республики Беларусь»</a:t>
            </a:r>
          </a:p>
          <a:p>
            <a:pPr marL="342900" indent="-342900" algn="just" defTabSz="4572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endParaRPr lang="ru-RU" sz="1600" dirty="0" smtClean="0"/>
          </a:p>
          <a:p>
            <a:pPr marL="742950" lvl="1" indent="-285750" defTabSz="457200">
              <a:spcBef>
                <a:spcPts val="1000"/>
              </a:spcBef>
              <a:buClr>
                <a:schemeClr val="accent1"/>
              </a:buClr>
              <a:buSzPct val="80000"/>
              <a:buFont typeface="Courier New" pitchFamily="49" charset="0"/>
              <a:buChar char="o"/>
            </a:pPr>
            <a:r>
              <a:rPr lang="ru-RU" sz="2600" dirty="0" smtClean="0"/>
              <a:t>О создании экспертной комиссии по приёмочному контролю  и  контролю качества лекарственных средств в аптеке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31539"/>
            <a:ext cx="10847733" cy="1813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defTabSz="4572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ru-RU" sz="1600" dirty="0" smtClean="0"/>
              <a:t>В соответствии с требованиями Указа Президента Республики Беларусь «О лицензировании отдельных видов деятельности» от 01.09.2010 №450</a:t>
            </a:r>
          </a:p>
          <a:p>
            <a:pPr marL="342900" indent="-342900" algn="just" defTabSz="4572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endParaRPr lang="ru-RU" sz="1600" dirty="0" smtClean="0"/>
          </a:p>
          <a:p>
            <a:pPr marL="742950" lvl="1" indent="-285750" defTabSz="457200">
              <a:spcBef>
                <a:spcPts val="1000"/>
              </a:spcBef>
              <a:buClr>
                <a:schemeClr val="accent1"/>
              </a:buClr>
              <a:buSzPct val="80000"/>
              <a:buFont typeface="Courier New" pitchFamily="49" charset="0"/>
              <a:buChar char="o"/>
            </a:pPr>
            <a:r>
              <a:rPr lang="ru-RU" sz="2600" dirty="0" smtClean="0"/>
              <a:t>О назначении ответственного лица за фармацевтическую деятельность в больнице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0847734" cy="1592687"/>
          </a:xfrm>
        </p:spPr>
        <p:txBody>
          <a:bodyPr>
            <a:normAutofit/>
          </a:bodyPr>
          <a:lstStyle/>
          <a:p>
            <a:pPr marL="361950" lvl="1" indent="-361950" algn="just">
              <a:lnSpc>
                <a:spcPct val="110000"/>
              </a:lnSpc>
              <a:buClr>
                <a:schemeClr val="accent1"/>
              </a:buClr>
              <a:buSzPct val="80000"/>
              <a:buFont typeface="Wingdings 3" pitchFamily="18" charset="2"/>
              <a:buChar char="u"/>
            </a:pPr>
            <a:r>
              <a:rPr lang="ru-RU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соответствии с требованиями постановления Совета Министров Республики Беларусь</a:t>
            </a:r>
            <a:br>
              <a:rPr lang="ru-RU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от 22.12.2009 № 1677 «Об утверждении положения о порядке хранения, транспортировки, изъятия из обращения, возврата производителю или поставщику, уничтожения лекарственных средств, дополнении, изменении и признании утратившими силу некоторых постановлений  Совета Министров Республики Беларусь»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917626"/>
            <a:ext cx="10919742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25488" indent="-363538">
              <a:buClr>
                <a:schemeClr val="accent1"/>
              </a:buClr>
              <a:buFont typeface="Courier New" pitchFamily="49" charset="0"/>
              <a:buChar char="o"/>
            </a:pPr>
            <a:r>
              <a:rPr lang="ru-RU" sz="2400" dirty="0" smtClean="0"/>
              <a:t>О </a:t>
            </a:r>
            <a:r>
              <a:rPr lang="ru-RU" sz="2600" dirty="0" smtClean="0"/>
              <a:t>назначении ответственных лиц, обеспечивающих соблюдение порядка хранения лекарственных средств, изделий медицинского назначения и медицинской техники</a:t>
            </a:r>
          </a:p>
          <a:p>
            <a:pPr>
              <a:buFont typeface="Arial" pitchFamily="34" charset="0"/>
              <a:buChar char="•"/>
            </a:pPr>
            <a:endParaRPr lang="ru-RU" sz="2600" dirty="0" smtClean="0"/>
          </a:p>
          <a:p>
            <a:pPr marL="725488" indent="-363538">
              <a:buClr>
                <a:schemeClr val="accent1"/>
              </a:buClr>
              <a:buFont typeface="Courier New" pitchFamily="49" charset="0"/>
              <a:buChar char="o"/>
            </a:pPr>
            <a:r>
              <a:rPr lang="ru-RU" sz="2600" dirty="0" smtClean="0"/>
              <a:t>Об утверждении Положения о порядке хранения, транспортировки, изъятия из обращения, возврата производителю или поставщику, уничтожения лекарственного средства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" y="95284"/>
            <a:ext cx="10919740" cy="667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 algn="just" defTabSz="4572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ru-RU" sz="1600" dirty="0" smtClean="0"/>
              <a:t>В соответствии с требованиями:</a:t>
            </a:r>
          </a:p>
          <a:p>
            <a:pPr marL="342900" indent="-342900" algn="just" defTabSz="4572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ru-RU" sz="1600" dirty="0" smtClean="0"/>
              <a:t>постановления Министерства здравоохранения</a:t>
            </a:r>
            <a:r>
              <a:rPr lang="be-BY" sz="1600" dirty="0" smtClean="0"/>
              <a:t> </a:t>
            </a:r>
            <a:r>
              <a:rPr lang="ru-RU" sz="1600" dirty="0" smtClean="0"/>
              <a:t>Республики Беларусь</a:t>
            </a:r>
            <a:r>
              <a:rPr lang="be-BY" sz="1600" dirty="0" smtClean="0"/>
              <a:t> от 28.12.2004г. № 51 «Об утверждении Инструкции о порядке приобретения, хранения, реализации и использования наркотических средств и психотропных веществ в медицинских целях»</a:t>
            </a:r>
            <a:r>
              <a:rPr lang="ru-RU" sz="1600" dirty="0" smtClean="0"/>
              <a:t>; </a:t>
            </a:r>
          </a:p>
          <a:p>
            <a:pPr marL="342900" indent="-342900" algn="just" defTabSz="4572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ru-RU" sz="1600" dirty="0" smtClean="0"/>
              <a:t>по</a:t>
            </a:r>
            <a:r>
              <a:rPr lang="be-BY" sz="1600" dirty="0" smtClean="0"/>
              <a:t>становления </a:t>
            </a:r>
            <a:r>
              <a:rPr lang="ru-RU" sz="1600" dirty="0" smtClean="0"/>
              <a:t>Министерства здравоохранения Республики Беларусь</a:t>
            </a:r>
            <a:r>
              <a:rPr lang="be-BY" sz="1600" dirty="0" smtClean="0"/>
              <a:t> от </a:t>
            </a:r>
            <a:r>
              <a:rPr lang="ru-RU" sz="1600" dirty="0" smtClean="0"/>
              <a:t>17</a:t>
            </a:r>
            <a:r>
              <a:rPr lang="be-BY" sz="1600" dirty="0" smtClean="0"/>
              <a:t>.0</a:t>
            </a:r>
            <a:r>
              <a:rPr lang="ru-RU" sz="1600" dirty="0" smtClean="0"/>
              <a:t>4</a:t>
            </a:r>
            <a:r>
              <a:rPr lang="be-BY" sz="1600" dirty="0" smtClean="0"/>
              <a:t>.20</a:t>
            </a:r>
            <a:r>
              <a:rPr lang="ru-RU" sz="1600" dirty="0" smtClean="0"/>
              <a:t>15</a:t>
            </a:r>
            <a:r>
              <a:rPr lang="be-BY" sz="1600" dirty="0" smtClean="0"/>
              <a:t> № </a:t>
            </a:r>
            <a:r>
              <a:rPr lang="ru-RU" sz="1600" dirty="0" smtClean="0"/>
              <a:t>42 </a:t>
            </a:r>
            <a:r>
              <a:rPr lang="be-BY" sz="1600" dirty="0" smtClean="0"/>
              <a:t>«Об у</a:t>
            </a:r>
            <a:r>
              <a:rPr lang="ru-RU" sz="1600" dirty="0" smtClean="0"/>
              <a:t>становлении </a:t>
            </a:r>
            <a:r>
              <a:rPr lang="be-BY" sz="1600" dirty="0" smtClean="0"/>
              <a:t>перечня лекарственных средств</a:t>
            </a:r>
            <a:r>
              <a:rPr lang="ru-RU" sz="1600" dirty="0" smtClean="0"/>
              <a:t>, относящихся к </a:t>
            </a:r>
            <a:r>
              <a:rPr lang="be-BY" sz="1600" dirty="0" smtClean="0"/>
              <a:t> списк</a:t>
            </a:r>
            <a:r>
              <a:rPr lang="ru-RU" sz="1600" dirty="0" smtClean="0"/>
              <a:t>у</a:t>
            </a:r>
            <a:r>
              <a:rPr lang="be-BY" sz="1600" dirty="0" smtClean="0"/>
              <a:t> «А»</a:t>
            </a:r>
            <a:r>
              <a:rPr lang="ru-RU" sz="1600" dirty="0" smtClean="0"/>
              <a:t>, а также порядка и условий его ведения» здравоохранения</a:t>
            </a:r>
            <a:r>
              <a:rPr lang="be-BY" sz="1600" dirty="0" smtClean="0"/>
              <a:t>;</a:t>
            </a:r>
          </a:p>
          <a:p>
            <a:pPr marL="342900" indent="-342900" algn="just" defTabSz="4572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ru-RU" sz="1600" dirty="0" smtClean="0"/>
              <a:t>по</a:t>
            </a:r>
            <a:r>
              <a:rPr lang="be-BY" sz="1600" dirty="0" smtClean="0"/>
              <a:t>становления</a:t>
            </a:r>
            <a:r>
              <a:rPr lang="ru-RU" sz="1600" dirty="0" smtClean="0"/>
              <a:t> Министерства внутренних дел Республики</a:t>
            </a:r>
            <a:r>
              <a:rPr lang="be-BY" sz="1600" dirty="0" smtClean="0"/>
              <a:t> Беларусь и</a:t>
            </a:r>
            <a:r>
              <a:rPr lang="ru-RU" sz="1600" dirty="0" smtClean="0"/>
              <a:t> Министерства здравоохранения Республики Беларусь </a:t>
            </a:r>
            <a:r>
              <a:rPr lang="be-BY" sz="1600" dirty="0" smtClean="0"/>
              <a:t>от 04.04.2005 № 105/9 «Об утверждении Инструкции о требованиях к технической укрепленности и оснащению техническими системами, охраны помещений, предназначенных для хранения наркотических средств и психотропных веществ</a:t>
            </a:r>
            <a:r>
              <a:rPr lang="ru-RU" sz="1600" dirty="0" smtClean="0"/>
              <a:t>»;</a:t>
            </a:r>
          </a:p>
          <a:p>
            <a:pPr marL="342900" indent="-342900" algn="just" defTabSz="4572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ru-RU" sz="1600" dirty="0" smtClean="0"/>
              <a:t>по</a:t>
            </a:r>
            <a:r>
              <a:rPr lang="be-BY" sz="1600" dirty="0" smtClean="0"/>
              <a:t>становления</a:t>
            </a:r>
            <a:r>
              <a:rPr lang="ru-RU" sz="1600" dirty="0" smtClean="0"/>
              <a:t> Министерства здравоохранения Республики Беларусь №19 от 11.02.2015г. «Об установлении республиканского перечня наркотических средств, психотропных веществ и их </a:t>
            </a:r>
            <a:r>
              <a:rPr lang="ru-RU" sz="1600" dirty="0" err="1" smtClean="0"/>
              <a:t>прекурсоров</a:t>
            </a:r>
            <a:r>
              <a:rPr lang="ru-RU" sz="1600" dirty="0" smtClean="0"/>
              <a:t>, подлежащих государственному контролю в Республике Беларусь»</a:t>
            </a:r>
          </a:p>
          <a:p>
            <a:pPr marL="742950" lvl="1" indent="-285750" defTabSz="457200">
              <a:spcBef>
                <a:spcPts val="1000"/>
              </a:spcBef>
              <a:buClr>
                <a:schemeClr val="accent1"/>
              </a:buClr>
              <a:buSzPct val="80000"/>
              <a:buFont typeface="Courier New" pitchFamily="49" charset="0"/>
              <a:buChar char="o"/>
            </a:pPr>
            <a:r>
              <a:rPr lang="be-BY" sz="2400" dirty="0" smtClean="0"/>
              <a:t>«О порядке приобретения, хранени</a:t>
            </a:r>
            <a:r>
              <a:rPr lang="ru-RU" sz="2400" dirty="0" smtClean="0"/>
              <a:t>я</a:t>
            </a:r>
            <a:r>
              <a:rPr lang="be-BY" sz="2400" dirty="0" smtClean="0"/>
              <a:t>, реализации и использования наркотических средств</a:t>
            </a:r>
            <a:r>
              <a:rPr lang="ru-RU" sz="2400" dirty="0" smtClean="0"/>
              <a:t>,</a:t>
            </a:r>
            <a:r>
              <a:rPr lang="be-BY" sz="2400" dirty="0" smtClean="0"/>
              <a:t> психотропных</a:t>
            </a:r>
            <a:r>
              <a:rPr lang="ru-RU" sz="2400" dirty="0" smtClean="0"/>
              <a:t>  </a:t>
            </a:r>
            <a:r>
              <a:rPr lang="be-BY" sz="2400" dirty="0" smtClean="0"/>
              <a:t>веществ</a:t>
            </a:r>
            <a:r>
              <a:rPr lang="ru-RU" sz="2400" dirty="0" smtClean="0"/>
              <a:t>, лекарственных</a:t>
            </a:r>
            <a:r>
              <a:rPr lang="be-BY" sz="2400" dirty="0" smtClean="0"/>
              <a:t> средств </a:t>
            </a:r>
            <a:r>
              <a:rPr lang="ru-RU" sz="2400" dirty="0" smtClean="0"/>
              <a:t>списка «А» </a:t>
            </a:r>
            <a:r>
              <a:rPr lang="be-BY" sz="2400" dirty="0" smtClean="0"/>
              <a:t>в медицинских целях</a:t>
            </a:r>
            <a:r>
              <a:rPr lang="ru-RU" sz="2400" dirty="0" smtClean="0"/>
              <a:t>»</a:t>
            </a:r>
            <a:r>
              <a:rPr lang="be-BY" sz="2400" dirty="0" smtClean="0"/>
              <a:t>, которое включает в себя:</a:t>
            </a:r>
          </a:p>
          <a:p>
            <a:pPr marL="898525" lvl="1" indent="-361950" defTabSz="457200">
              <a:spcBef>
                <a:spcPts val="1000"/>
              </a:spcBef>
              <a:buClr>
                <a:schemeClr val="accent1"/>
              </a:buClr>
              <a:buSzPct val="80000"/>
              <a:buFont typeface="Courier New" pitchFamily="49" charset="0"/>
              <a:buChar char="o"/>
              <a:tabLst>
                <a:tab pos="803275" algn="l"/>
              </a:tabLst>
            </a:pPr>
            <a:r>
              <a:rPr lang="ru-RU" sz="2400" dirty="0" smtClean="0"/>
              <a:t>Положение о  комиссии по контролю  целесообразности назначения наркотических средств и психотропных веществ</a:t>
            </a:r>
          </a:p>
          <a:p>
            <a:pPr marL="898525" lvl="1" indent="-361950" defTabSz="457200">
              <a:spcBef>
                <a:spcPts val="1000"/>
              </a:spcBef>
              <a:buClr>
                <a:schemeClr val="accent1"/>
              </a:buClr>
              <a:buSzPct val="80000"/>
              <a:buFont typeface="Courier New" pitchFamily="49" charset="0"/>
              <a:buChar char="o"/>
              <a:tabLst>
                <a:tab pos="803275" algn="l"/>
              </a:tabLst>
            </a:pPr>
            <a:r>
              <a:rPr lang="ru-RU" sz="2400" dirty="0" smtClean="0"/>
              <a:t>Положение  о  комиссии по уничтожению ампул из-под  наркотических средств и психотропных веществ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7271"/>
            <a:ext cx="10919742" cy="6552883"/>
          </a:xfrm>
        </p:spPr>
        <p:txBody>
          <a:bodyPr>
            <a:normAutofit/>
          </a:bodyPr>
          <a:lstStyle/>
          <a:p>
            <a:pPr algn="just">
              <a:buFont typeface="Wingdings 3" pitchFamily="18" charset="2"/>
              <a:buChar char=""/>
            </a:pPr>
            <a:r>
              <a:rPr lang="ru-RU" sz="1600" dirty="0" smtClean="0"/>
              <a:t>В соответствии с требованиями постановления Министерства здравоохранения Республики Беларусь от 28.12.2004 г. № 51 «Об утверждении инструкции о порядке приобретения, хранения, реализации и использования наркотических средств и психотропных веществ в медицинских целях»</a:t>
            </a:r>
          </a:p>
          <a:p>
            <a:pPr>
              <a:buFont typeface="Wingdings 3" pitchFamily="18" charset="2"/>
              <a:buChar char=""/>
            </a:pPr>
            <a:endParaRPr lang="ru-RU" sz="1600" dirty="0" smtClean="0"/>
          </a:p>
          <a:p>
            <a:pPr lvl="1" defTabSz="1128827">
              <a:buClr>
                <a:schemeClr val="tx2"/>
              </a:buClr>
              <a:buFont typeface="Courier New" pitchFamily="49" charset="0"/>
              <a:buChar char="o"/>
            </a:pPr>
            <a:r>
              <a:rPr lang="ru-RU" sz="2600" dirty="0" smtClean="0">
                <a:solidFill>
                  <a:schemeClr val="tx1"/>
                </a:solidFill>
              </a:rPr>
              <a:t>О годовой  и среднемесячной потребности наркотических средств и психотропных веществ в структурных подразделениях учреждения здравоохранения</a:t>
            </a:r>
          </a:p>
          <a:p>
            <a:pPr lvl="1">
              <a:buNone/>
            </a:pPr>
            <a:endParaRPr lang="ru-RU" sz="2400" dirty="0" smtClean="0">
              <a:solidFill>
                <a:schemeClr val="tx1"/>
              </a:solidFill>
            </a:endParaRPr>
          </a:p>
          <a:p>
            <a:pPr marL="326551" lvl="1" indent="-326551" algn="just">
              <a:spcBef>
                <a:spcPts val="714"/>
              </a:spcBef>
              <a:buClr>
                <a:schemeClr val="tx2"/>
              </a:buClr>
              <a:buSzPct val="73000"/>
              <a:buFont typeface="Wingdings 3" pitchFamily="18" charset="2"/>
              <a:buChar char=""/>
            </a:pPr>
            <a:r>
              <a:rPr lang="ru-RU" sz="1600" dirty="0" smtClean="0">
                <a:solidFill>
                  <a:schemeClr val="tx1"/>
                </a:solidFill>
              </a:rPr>
              <a:t>В соответствии с требованиями постановления Министерства здравоохранения Республики Беларусь от 28.12.2004г. № 51 «Об утверждении Инструкции о порядке приобретения, хранения, реализации и использования наркотических средств и психотропных веществ в медицинских целях»</a:t>
            </a:r>
          </a:p>
          <a:p>
            <a:pPr marL="342900" lvl="1" indent="-342900"/>
            <a:endParaRPr lang="ru-RU" sz="1600" dirty="0" smtClean="0">
              <a:solidFill>
                <a:schemeClr val="tx1"/>
              </a:solidFill>
            </a:endParaRPr>
          </a:p>
          <a:p>
            <a:pPr lvl="1">
              <a:buClr>
                <a:schemeClr val="tx2"/>
              </a:buClr>
              <a:buFont typeface="Courier New" pitchFamily="49" charset="0"/>
              <a:buChar char="o"/>
            </a:pPr>
            <a:r>
              <a:rPr lang="ru-RU" sz="2600" dirty="0" smtClean="0">
                <a:solidFill>
                  <a:schemeClr val="tx1"/>
                </a:solidFill>
              </a:rPr>
              <a:t>О создании комиссии по приемочному контролю наркотических средств и психотропных веществ</a:t>
            </a: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2" y="3271993"/>
            <a:ext cx="9889688" cy="3098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ourier New" pitchFamily="49" charset="0"/>
              <a:buChar char="o"/>
              <a:tabLst/>
              <a:defRPr/>
            </a:pPr>
            <a:endParaRPr kumimoji="0" lang="ru-RU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10775726" cy="6859588"/>
          </a:xfrm>
        </p:spPr>
        <p:txBody>
          <a:bodyPr>
            <a:normAutofit lnSpcReduction="10000"/>
          </a:bodyPr>
          <a:lstStyle/>
          <a:p>
            <a:pPr algn="just">
              <a:buFont typeface="Wingdings 3" pitchFamily="18" charset="2"/>
              <a:buChar char="u"/>
            </a:pPr>
            <a:r>
              <a:rPr lang="ru-RU" sz="1700" dirty="0" smtClean="0"/>
              <a:t>В соответствии с требованиями:</a:t>
            </a:r>
          </a:p>
          <a:p>
            <a:pPr algn="just">
              <a:buFont typeface="Wingdings 3" pitchFamily="18" charset="2"/>
              <a:buChar char="u"/>
            </a:pPr>
            <a:r>
              <a:rPr lang="ru-RU" sz="1700" dirty="0" smtClean="0"/>
              <a:t>постановления Министерства здравоохранения Республики Беларусь от 27.12.2006 №120 « О надлежащей аптечной практике»;</a:t>
            </a:r>
          </a:p>
          <a:p>
            <a:pPr algn="just">
              <a:buFont typeface="Wingdings 3" pitchFamily="18" charset="2"/>
              <a:buChar char="u"/>
            </a:pPr>
            <a:r>
              <a:rPr lang="ru-RU" sz="1700" dirty="0" smtClean="0"/>
              <a:t>постановления Министерства здравоохранения Республики Беларусь от 20.12.2006 №115« Об утверждении норм расхода этилового спирта и этилового ректифицированного технического спирта организациями здравоохранения, иными организациями и индивидуальными предпринимателями, имеющими специальные разрешения (лицензии) на медицинскую, фармацевтическую деятельность, для использования на медицинские, фармацевтические цели (в редакции постановления Министерства здравоохранения от 28.03.2007 №51;</a:t>
            </a:r>
          </a:p>
          <a:p>
            <a:pPr algn="just">
              <a:buFont typeface="Wingdings 3" pitchFamily="18" charset="2"/>
              <a:buChar char="u"/>
            </a:pPr>
            <a:r>
              <a:rPr lang="ru-RU" sz="1700" dirty="0" smtClean="0"/>
              <a:t>приказа комитета по здравоохранению </a:t>
            </a:r>
            <a:r>
              <a:rPr lang="ru-RU" sz="1700" dirty="0" err="1" smtClean="0"/>
              <a:t>Мингорисполкома</a:t>
            </a:r>
            <a:r>
              <a:rPr lang="ru-RU" sz="1700" dirty="0" smtClean="0"/>
              <a:t> от 27.04.2010 №245 «Об учете лекарственных средств и изделий медицинского назначения в учреждениях здравоохранения» и с целью рационального использования лекарственных средств и изделий медицинского назначения, в том числе, закупленных за счет централизованных средств;</a:t>
            </a:r>
          </a:p>
          <a:p>
            <a:pPr algn="just">
              <a:buFont typeface="Wingdings 3" pitchFamily="18" charset="2"/>
              <a:buChar char="u"/>
            </a:pPr>
            <a:r>
              <a:rPr lang="ru-RU" sz="1700" dirty="0" smtClean="0"/>
              <a:t>письма Министерства здравоохранения Республики Беларусь от 04.04.2006 №02-3-04/1107 «Об учете лекарственных средств в организациях здравоохранения»;</a:t>
            </a:r>
          </a:p>
          <a:p>
            <a:pPr algn="just">
              <a:buFont typeface="Wingdings 3" pitchFamily="18" charset="2"/>
              <a:buChar char="u"/>
            </a:pPr>
            <a:r>
              <a:rPr lang="ru-RU" sz="1700" dirty="0" smtClean="0"/>
              <a:t>письма Министерства здравоохранения Республики Беларусь от 14.12.2015 №12-2-06/82-1363 «О применении отдельных положений и норм законодательства об обращении лекарственных средств»;</a:t>
            </a:r>
          </a:p>
          <a:p>
            <a:pPr algn="just">
              <a:buFont typeface="Wingdings 3" pitchFamily="18" charset="2"/>
              <a:buChar char="u"/>
            </a:pPr>
            <a:r>
              <a:rPr lang="ru-RU" sz="1700" dirty="0" smtClean="0"/>
              <a:t>постановления Министерства здравоохранения Республики Беларусь от 03.04.2018 №33 «Об установлении Республиканского формуляра лекарственных средств на 2018 год»</a:t>
            </a:r>
          </a:p>
          <a:p>
            <a:pPr lvl="1">
              <a:buClr>
                <a:schemeClr val="tx2"/>
              </a:buClr>
              <a:buFont typeface="Courier New" pitchFamily="49" charset="0"/>
              <a:buChar char="o"/>
            </a:pPr>
            <a:r>
              <a:rPr lang="ru-RU" sz="3300" dirty="0" smtClean="0">
                <a:solidFill>
                  <a:schemeClr val="tx1"/>
                </a:solidFill>
              </a:rPr>
              <a:t>Об  учете лекарственных средств, спирта этилового и изделий медицинского назначения в учреждении здравоохранения </a:t>
            </a:r>
          </a:p>
          <a:p>
            <a:pPr lvl="1">
              <a:buNone/>
            </a:pPr>
            <a:endParaRPr lang="ru-RU" sz="20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3699749"/>
            <a:ext cx="10847733" cy="28110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1950" indent="-361950" algn="just">
              <a:buClr>
                <a:schemeClr val="accent1"/>
              </a:buClr>
              <a:buSzPct val="80000"/>
              <a:buFont typeface="Wingdings 3" pitchFamily="18" charset="2"/>
              <a:buChar char="u"/>
            </a:pPr>
            <a:r>
              <a:rPr lang="ru-RU" sz="1600" dirty="0" smtClean="0"/>
              <a:t>В соответствии с требованиями постановления Министерства здравоохранения Республики Беларусь от 01.10.2012 №154 «Об утверждении Санитарных норм и правил «Санитарно-эпидемиологические требования для аптек»</a:t>
            </a:r>
          </a:p>
          <a:p>
            <a:pPr marL="742950" lvl="1" indent="-285750" defTabSz="457200">
              <a:spcBef>
                <a:spcPts val="1000"/>
              </a:spcBef>
              <a:buClr>
                <a:schemeClr val="accent1"/>
              </a:buClr>
              <a:buSzPct val="80000"/>
              <a:buFont typeface="Courier New" pitchFamily="49" charset="0"/>
              <a:buChar char="o"/>
            </a:pPr>
            <a:r>
              <a:rPr lang="ru-RU" sz="2800" dirty="0" smtClean="0"/>
              <a:t>О назначении лица, ответственного за получение воды очищенной и воды для инъекций в аптеке</a:t>
            </a:r>
          </a:p>
          <a:p>
            <a:pPr marL="742950" lvl="1" indent="-285750" defTabSz="457200">
              <a:spcBef>
                <a:spcPts val="1000"/>
              </a:spcBef>
              <a:buClr>
                <a:schemeClr val="accent1"/>
              </a:buClr>
              <a:buSzPct val="80000"/>
              <a:buFont typeface="Courier New" pitchFamily="49" charset="0"/>
              <a:buChar char="o"/>
            </a:pPr>
            <a:r>
              <a:rPr lang="ru-RU" sz="2800" dirty="0" smtClean="0"/>
              <a:t>Об организации проведения дезинфекционных и стерилизационных мероприятий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" y="2485302"/>
            <a:ext cx="10847732" cy="954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defTabSz="457200">
              <a:spcBef>
                <a:spcPts val="1000"/>
              </a:spcBef>
              <a:buClr>
                <a:schemeClr val="accent1"/>
              </a:buClr>
              <a:buSzPct val="80000"/>
              <a:buFont typeface="Courier New" pitchFamily="49" charset="0"/>
              <a:buChar char="o"/>
            </a:pPr>
            <a:r>
              <a:rPr lang="ru-RU" sz="2800" dirty="0" smtClean="0"/>
              <a:t>Об утверждении списка лекарственных средств учреждения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1845618"/>
            <a:ext cx="1084773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1950" indent="-361950" algn="just">
              <a:buClr>
                <a:schemeClr val="accent1"/>
              </a:buClr>
              <a:buSzPct val="80000"/>
              <a:buFont typeface="Wingdings 3" pitchFamily="18" charset="2"/>
              <a:buChar char="u"/>
            </a:pPr>
            <a:r>
              <a:rPr lang="ru-RU" sz="1600" dirty="0" smtClean="0"/>
              <a:t>В соответствии с требованиями постановления Министерства здравоохранения Республики Беларусь </a:t>
            </a:r>
            <a:r>
              <a:rPr lang="ru-RU" sz="1600" dirty="0"/>
              <a:t>от 03.04.2018 №33 «Об установлении Республиканского формуляра лекарственных средств на 2018 год»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1"/>
            <a:ext cx="10919742" cy="16363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1950" indent="-361950" algn="just">
              <a:buClr>
                <a:schemeClr val="accent1"/>
              </a:buClr>
              <a:buSzPct val="80000"/>
              <a:buFont typeface="Wingdings 3" pitchFamily="18" charset="2"/>
              <a:buChar char="u"/>
            </a:pPr>
            <a:r>
              <a:rPr lang="ru-RU" sz="1600" dirty="0" smtClean="0"/>
              <a:t>В соответствии с требованиями приказа Министерства здравоохранения Республики Беларусь от 30.10.2017 №1246 «Об организации работы врача–клинического фармаколога организации здравоохранения» и в целях управления качеством оказания медицинской помощи, рационального использования лекарственных средств в учреждении здравоохранения</a:t>
            </a:r>
          </a:p>
          <a:p>
            <a:pPr marL="742950" lvl="1" indent="-285750" defTabSz="457200">
              <a:spcBef>
                <a:spcPts val="1000"/>
              </a:spcBef>
              <a:buClr>
                <a:schemeClr val="accent1"/>
              </a:buClr>
              <a:buSzPct val="80000"/>
              <a:buFont typeface="Courier New" pitchFamily="49" charset="0"/>
              <a:buChar char="o"/>
            </a:pPr>
            <a:r>
              <a:rPr lang="ru-RU" sz="2800" dirty="0" smtClean="0"/>
              <a:t>О работе фармакотерапевтической комиссии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" y="2"/>
            <a:ext cx="10919740" cy="6859586"/>
          </a:xfrm>
        </p:spPr>
        <p:txBody>
          <a:bodyPr>
            <a:normAutofit/>
          </a:bodyPr>
          <a:lstStyle/>
          <a:p>
            <a:pPr marL="342900" lvl="1" indent="-342900"/>
            <a:endParaRPr lang="ru-RU" sz="1700" dirty="0" smtClean="0">
              <a:solidFill>
                <a:schemeClr val="tx1"/>
              </a:solidFill>
            </a:endParaRPr>
          </a:p>
          <a:p>
            <a:pPr marL="342900" lvl="1" indent="-342900" algn="just">
              <a:buClr>
                <a:schemeClr val="tx2"/>
              </a:buClr>
              <a:buFont typeface="Wingdings 3" pitchFamily="18" charset="2"/>
              <a:buChar char="u"/>
            </a:pPr>
            <a:r>
              <a:rPr lang="ru-RU" sz="1600" dirty="0" smtClean="0">
                <a:solidFill>
                  <a:prstClr val="black"/>
                </a:solidFill>
              </a:rPr>
              <a:t>В соответствии с требованиями постановления </a:t>
            </a:r>
            <a:r>
              <a:rPr lang="ru-RU" sz="1700" dirty="0" smtClean="0">
                <a:solidFill>
                  <a:schemeClr val="tx1"/>
                </a:solidFill>
              </a:rPr>
              <a:t>Министерства здравоохранения Республики Беларусь от 22.09.2008 №144 «Об утверждении норм естественной убыли лекарственных средств, ваты,  этилового спирта в аптеках, аптечных складах, контрольно-аналитических (испытательных) лабораториях, государственных учреждениях, обеспечивающих </a:t>
            </a:r>
            <a:r>
              <a:rPr lang="ru-RU" sz="1700" smtClean="0">
                <a:solidFill>
                  <a:schemeClr val="tx1"/>
                </a:solidFill>
              </a:rPr>
              <a:t>получение медицинского (</a:t>
            </a:r>
            <a:r>
              <a:rPr lang="ru-RU" sz="1700" dirty="0" smtClean="0">
                <a:solidFill>
                  <a:schemeClr val="tx1"/>
                </a:solidFill>
              </a:rPr>
              <a:t>фармацевтического) образования, и Инструкции по применению норм естественной убыли лекарственных средств, ваты этилового спирта в аптеках, аптечных складах, контрольно-аналитических (испытательных) лабораториях, государственных учреждениях, обеспечивающих получение медицинского (фармацевтического) образования»</a:t>
            </a:r>
            <a:r>
              <a:rPr lang="ru-RU" sz="2000" dirty="0" smtClean="0">
                <a:solidFill>
                  <a:schemeClr val="tx1"/>
                </a:solidFill>
              </a:rPr>
              <a:t/>
            </a:r>
            <a:br>
              <a:rPr lang="ru-RU" sz="2000" dirty="0" smtClean="0">
                <a:solidFill>
                  <a:schemeClr val="tx1"/>
                </a:solidFill>
              </a:rPr>
            </a:br>
            <a:endParaRPr lang="ru-RU" sz="2000" dirty="0" smtClean="0">
              <a:solidFill>
                <a:schemeClr val="tx1"/>
              </a:solidFill>
            </a:endParaRPr>
          </a:p>
          <a:p>
            <a:pPr marL="722313" lvl="1" indent="-342900">
              <a:buClr>
                <a:schemeClr val="tx2"/>
              </a:buClr>
              <a:buFont typeface="Courier New" pitchFamily="49" charset="0"/>
              <a:buChar char="o"/>
            </a:pPr>
            <a:r>
              <a:rPr lang="ru-RU" sz="2600" dirty="0" smtClean="0">
                <a:solidFill>
                  <a:schemeClr val="tx1"/>
                </a:solidFill>
              </a:rPr>
              <a:t>О создании комиссии по списанию спирта этилового и фармацевтических субстанций в аптеке </a:t>
            </a:r>
          </a:p>
          <a:p>
            <a:pPr marL="342900" lvl="1" indent="-342900"/>
            <a:endParaRPr lang="ru-RU" sz="1700" dirty="0" smtClean="0">
              <a:solidFill>
                <a:schemeClr val="tx1"/>
              </a:solidFill>
            </a:endParaRPr>
          </a:p>
          <a:p>
            <a:pPr marL="342900" lvl="1" indent="-342900">
              <a:buClr>
                <a:schemeClr val="tx2"/>
              </a:buClr>
              <a:buFont typeface="Wingdings 3" pitchFamily="18" charset="2"/>
              <a:buChar char="u"/>
            </a:pPr>
            <a:r>
              <a:rPr lang="ru-RU" sz="1600" dirty="0" smtClean="0">
                <a:solidFill>
                  <a:prstClr val="black"/>
                </a:solidFill>
              </a:rPr>
              <a:t>В соответствии с требованиями постановления </a:t>
            </a:r>
            <a:r>
              <a:rPr lang="ru-RU" sz="1700" dirty="0" smtClean="0">
                <a:solidFill>
                  <a:schemeClr val="tx1"/>
                </a:solidFill>
              </a:rPr>
              <a:t>Министерства здравоохранения Республики Беларусь от 27.12.2006 №120 « О надлежащей аптечной практике» </a:t>
            </a:r>
          </a:p>
          <a:p>
            <a:pPr lvl="1">
              <a:buFont typeface="Courier New" pitchFamily="49" charset="0"/>
              <a:buChar char="o"/>
            </a:pPr>
            <a:endParaRPr lang="ru-RU" sz="2000" dirty="0" smtClean="0">
              <a:solidFill>
                <a:schemeClr val="tx1"/>
              </a:solidFill>
            </a:endParaRPr>
          </a:p>
          <a:p>
            <a:pPr lvl="1">
              <a:buClr>
                <a:schemeClr val="tx2"/>
              </a:buClr>
              <a:buFont typeface="Courier New" pitchFamily="49" charset="0"/>
              <a:buChar char="o"/>
            </a:pPr>
            <a:r>
              <a:rPr lang="ru-RU" sz="2600" dirty="0" smtClean="0">
                <a:solidFill>
                  <a:schemeClr val="tx1"/>
                </a:solidFill>
              </a:rPr>
              <a:t>О создании комиссии по проведению </a:t>
            </a:r>
            <a:r>
              <a:rPr lang="ru-RU" sz="2600" dirty="0" err="1" smtClean="0">
                <a:solidFill>
                  <a:schemeClr val="tx1"/>
                </a:solidFill>
              </a:rPr>
              <a:t>самоинспекции</a:t>
            </a:r>
            <a:endParaRPr lang="ru-RU" sz="2600" dirty="0" smtClean="0">
              <a:solidFill>
                <a:schemeClr val="tx1"/>
              </a:solidFill>
            </a:endParaRPr>
          </a:p>
          <a:p>
            <a:pPr lvl="1">
              <a:buClr>
                <a:schemeClr val="tx2"/>
              </a:buClr>
              <a:buFont typeface="Courier New" pitchFamily="49" charset="0"/>
              <a:buChar char="o"/>
            </a:pPr>
            <a:r>
              <a:rPr lang="ru-RU" sz="2600" dirty="0" smtClean="0">
                <a:solidFill>
                  <a:schemeClr val="tx1"/>
                </a:solidFill>
              </a:rPr>
              <a:t>О назначении ответственных лиц за метрологическое обеспечение средств измерений</a:t>
            </a:r>
          </a:p>
          <a:p>
            <a:pPr lvl="1">
              <a:buFont typeface="Courier New" pitchFamily="49" charset="0"/>
              <a:buChar char="o"/>
            </a:pPr>
            <a:endParaRPr lang="ru-RU" sz="2000" dirty="0" smtClean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2" y="2241445"/>
            <a:ext cx="9563170" cy="38816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ourier New" pitchFamily="49" charset="0"/>
              <a:buChar char="o"/>
              <a:tabLst/>
              <a:defRPr/>
            </a:pPr>
            <a:endParaRPr kumimoji="0" lang="ru-RU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511030" y="1557586"/>
            <a:ext cx="6806314" cy="2868832"/>
          </a:xfrm>
        </p:spPr>
        <p:txBody>
          <a:bodyPr/>
          <a:lstStyle/>
          <a:p>
            <a:pPr algn="ctr"/>
            <a:r>
              <a:rPr lang="ru-RU" sz="6000" i="1" cap="none" dirty="0" smtClean="0">
                <a:latin typeface="Microsoft Sans Serif" pitchFamily="34" charset="0"/>
                <a:cs typeface="Microsoft Sans Serif" pitchFamily="34" charset="0"/>
              </a:rPr>
              <a:t>СПАСИБО </a:t>
            </a:r>
            <a:r>
              <a:rPr lang="ru-RU" sz="6000" i="1" dirty="0" smtClean="0">
                <a:latin typeface="Microsoft Sans Serif" pitchFamily="34" charset="0"/>
                <a:cs typeface="Microsoft Sans Serif" pitchFamily="34" charset="0"/>
              </a:rPr>
              <a:t>за внимание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255</TotalTime>
  <Words>895</Words>
  <Application>Microsoft Office PowerPoint</Application>
  <PresentationFormat>Произвольный</PresentationFormat>
  <Paragraphs>50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Изящная</vt:lpstr>
      <vt:lpstr>Основные ЛОКАЛЬНЫЕ ДОКУМЕНТЫ , регламентирующие  работу в аптеках учреждений здравоохранения</vt:lpstr>
      <vt:lpstr>Слайд 2</vt:lpstr>
      <vt:lpstr>В соответствии с требованиями постановления Совета Министров Республики Беларусь от 22.12.2009 № 1677 «Об утверждении положения о порядке хранения, транспортировки, изъятия из обращения, возврата производителю или поставщику, уничтожения лекарственных средств, дополнении, изменении и признании утратившими силу некоторых постановлений  Совета Министров Республики Беларусь»</vt:lpstr>
      <vt:lpstr>Слайд 4</vt:lpstr>
      <vt:lpstr>Слайд 5</vt:lpstr>
      <vt:lpstr>Слайд 6</vt:lpstr>
      <vt:lpstr>Слайд 7</vt:lpstr>
      <vt:lpstr>Слайд 8</vt:lpstr>
      <vt:lpstr>СПАСИБО за внимание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ЛОКАЛЬНЫЕ ДОКУМЕНТЫ  в аптеках учреждений здравоохранения</dc:title>
  <dc:creator>Admin</dc:creator>
  <cp:lastModifiedBy>Admin</cp:lastModifiedBy>
  <cp:revision>20</cp:revision>
  <dcterms:created xsi:type="dcterms:W3CDTF">2019-03-11T07:32:55Z</dcterms:created>
  <dcterms:modified xsi:type="dcterms:W3CDTF">2019-03-12T14:16:24Z</dcterms:modified>
</cp:coreProperties>
</file>