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85" r:id="rId5"/>
    <p:sldId id="270" r:id="rId6"/>
    <p:sldId id="259" r:id="rId7"/>
    <p:sldId id="271" r:id="rId8"/>
    <p:sldId id="265" r:id="rId9"/>
    <p:sldId id="266" r:id="rId10"/>
    <p:sldId id="269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6" r:id="rId22"/>
    <p:sldId id="28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v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>
        <p:scale>
          <a:sx n="60" d="100"/>
          <a:sy n="60" d="100"/>
        </p:scale>
        <p:origin x="-105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8883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3114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869838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21270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420643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2195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2191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8380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6102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0701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7029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7790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349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4462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0123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8671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08C3-3B0E-4132-8054-DE9C696A2A2A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A22FEB-2050-4553-848B-01438C7D7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344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i.by/tx.dll?d=243315&amp;a=14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ii.by/tx.dll?d=243315&amp;a=197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86366" y="953036"/>
            <a:ext cx="11390811" cy="49495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i="1" dirty="0" smtClean="0">
                <a:latin typeface="Monotype Corsiva" panose="03010101010201010101" pitchFamily="66" charset="0"/>
              </a:rPr>
              <a:t>НОМЕНКЛАТУРА</a:t>
            </a:r>
            <a:br>
              <a:rPr lang="ru-RU" sz="8800" i="1" dirty="0" smtClean="0">
                <a:latin typeface="Monotype Corsiva" panose="03010101010201010101" pitchFamily="66" charset="0"/>
              </a:rPr>
            </a:br>
            <a:r>
              <a:rPr lang="ru-RU" sz="8800" i="1" dirty="0" smtClean="0">
                <a:latin typeface="Monotype Corsiva" panose="03010101010201010101" pitchFamily="66" charset="0"/>
              </a:rPr>
              <a:t>ДЕЛ </a:t>
            </a:r>
            <a:br>
              <a:rPr lang="ru-RU" sz="8800" i="1" dirty="0" smtClean="0">
                <a:latin typeface="Monotype Corsiva" panose="03010101010201010101" pitchFamily="66" charset="0"/>
              </a:rPr>
            </a:br>
            <a:r>
              <a:rPr lang="ru-RU" sz="8800" i="1" dirty="0" smtClean="0">
                <a:latin typeface="Monotype Corsiva" panose="03010101010201010101" pitchFamily="66" charset="0"/>
              </a:rPr>
              <a:t>в аптеках учреждений здравоохранения</a:t>
            </a:r>
            <a:endParaRPr lang="ru-RU" sz="88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41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41687"/>
            <a:ext cx="10815145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b="1" dirty="0" smtClean="0"/>
              <a:t>Включаются</a:t>
            </a:r>
            <a:r>
              <a:rPr lang="ru-RU" sz="1600" dirty="0" smtClean="0"/>
              <a:t>: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lang="ru-RU" sz="2000" dirty="0" smtClean="0"/>
              <a:t>все документы, образующиеся в процессе деятельности организации: документы всех</a:t>
            </a:r>
            <a:r>
              <a:rPr lang="en-US" sz="2000" dirty="0" smtClean="0"/>
              <a:t> </a:t>
            </a:r>
            <a:r>
              <a:rPr lang="ru-RU" sz="2000" dirty="0" smtClean="0"/>
              <a:t>управлений, отделов, секторов, иных структурных подразделений организации, каждого работника, а также общественных организаций, коллегиальных органов, комиссий, временно действующих структур организации и групп работников.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Обратите внимание!</a:t>
            </a:r>
          </a:p>
          <a:p>
            <a:pPr algn="just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 номенклатуру дел включаются дела с документами, которые ведутся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 электронном виде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b="1" dirty="0" smtClean="0"/>
              <a:t>Не</a:t>
            </a:r>
            <a:r>
              <a:rPr lang="ru-RU" sz="2000" dirty="0" smtClean="0"/>
              <a:t> </a:t>
            </a:r>
            <a:r>
              <a:rPr lang="ru-RU" sz="2000" b="1" dirty="0" smtClean="0"/>
              <a:t>включаются</a:t>
            </a:r>
            <a:r>
              <a:rPr lang="ru-RU" sz="2000" dirty="0" smtClean="0"/>
              <a:t>: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lang="ru-RU" sz="2000" dirty="0" smtClean="0"/>
              <a:t>Национальный реестр правовых актов Республики Беларусь и другие сборники нормативных правовых актов;</a:t>
            </a:r>
            <a:endParaRPr lang="en-US" sz="2000" dirty="0" smtClean="0"/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lang="ru-RU" sz="2000" dirty="0" smtClean="0"/>
              <a:t>печатные издания (брошюры, справочники, информационные листки, бюллетени, реферативные журналы и т.д.);</a:t>
            </a:r>
            <a:endParaRPr lang="en-US" sz="2000" dirty="0" smtClean="0"/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r>
              <a:rPr lang="ru-RU" sz="2000" dirty="0" smtClean="0"/>
              <a:t> указатели и другие вспомогательные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072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Какие документы включаются, а какие не включаются в номенклатуру дел</a:t>
            </a:r>
          </a:p>
        </p:txBody>
      </p:sp>
    </p:spTree>
    <p:extLst>
      <p:ext uri="{BB962C8B-B14F-4D97-AF65-F5344CB8AC3E}">
        <p14:creationId xmlns="" xmlns:p14="http://schemas.microsoft.com/office/powerpoint/2010/main" val="1548860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824" y="661115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Индекс (цифровое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обозначение)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1330" y="1672823"/>
            <a:ext cx="4184035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        19 -07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404049" y="3894571"/>
            <a:ext cx="2785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Обозначение структурного</a:t>
            </a:r>
            <a:r>
              <a:rPr lang="en-US" sz="2800" dirty="0" smtClean="0"/>
              <a:t> </a:t>
            </a:r>
            <a:r>
              <a:rPr lang="ru-RU" sz="2800" dirty="0" smtClean="0"/>
              <a:t>подразделения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4158" y="3894571"/>
            <a:ext cx="278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Порядковый </a:t>
            </a:r>
            <a:r>
              <a:rPr lang="ru-RU" sz="2800" dirty="0"/>
              <a:t>н</a:t>
            </a:r>
            <a:r>
              <a:rPr lang="ru-RU" sz="2800" dirty="0" smtClean="0"/>
              <a:t>омер дела по номенклатуре</a:t>
            </a:r>
            <a:endParaRPr lang="ru-RU" sz="2800" dirty="0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4797404" y="2522250"/>
            <a:ext cx="391886" cy="1090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5774158" y="2522250"/>
            <a:ext cx="391886" cy="1090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374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0295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31509"/>
          <a:ext cx="12191999" cy="636154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60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34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64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Индекс дела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Заголовок дела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(тома, части)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Количество дел (томов, частей)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Срок хранения дела (тома, части) и № пунктов по перечню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Пояснение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19-АПТЕКА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86">
                <a:tc gridSpan="5">
                  <a:txBody>
                    <a:bodyPr/>
                    <a:lstStyle/>
                    <a:p>
                      <a:pPr indent="652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Руководство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Нормативные правовые акты Республики Беларусь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минования надобности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 1.2, 3.2., 7.2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Распорядительные и методические документы органов государственной и исполнительной власти, Министерства здравоохранения Республики Беларусь, комитета по здравоохранению </a:t>
                      </a:r>
                      <a:r>
                        <a:rPr lang="ru-RU" sz="1400" dirty="0" err="1"/>
                        <a:t>Мингорисполкома</a:t>
                      </a:r>
                      <a:r>
                        <a:rPr lang="ru-RU" sz="1400" dirty="0"/>
                        <a:t>, РУП «</a:t>
                      </a:r>
                      <a:r>
                        <a:rPr lang="ru-RU" sz="1400" dirty="0" err="1"/>
                        <a:t>Белфармация</a:t>
                      </a:r>
                      <a:r>
                        <a:rPr lang="ru-RU" sz="1400" dirty="0"/>
                        <a:t>» по лекарственному обслуживанию населения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минования надобности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7.2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Приказы главного врача больницы по основной деятельности. Копии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21.1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Подлинники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в деле 1-1-8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Положение об аптеке. Копия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 замены новым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27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 замены новым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Должностные инструкции работникам аптеки. Копии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50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 30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 замены новыми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План работы заведующего аптекой на 2019 год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 152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Лицензии на осуществляемые виды деятельности (копии)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замены новыми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 28.2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541" marR="4954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72732"/>
          <a:ext cx="12191999" cy="608526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60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47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364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7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19-8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Коллективный договор предприятия. Копия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минования надобности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475.1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Подлинник в профкоме предприятия (дело 15-11)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2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/>
                        <a:t>Документы о поверке средств измерений (график, переписка, журнал учета проведения поверок и др.)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п.1080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Электронный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Книга первичного учета отходов (ф.ПОД-9)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Протокол ЭК №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11.12.2018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Электронный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2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Справки и акты вышестоящих органов о проведении проверок работы аптеки.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 46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19-1</a:t>
                      </a:r>
                      <a:r>
                        <a:rPr lang="en-US" sz="1400" dirty="0" smtClean="0"/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Журнал регистрации мероприятий по информированию медицинских и фармацевтических работников о лекарственных средствах, включенных в Государственный реестр лекарственных средств в РБ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103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19-1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Протоколы  оперативных совещаний заведующей  с сотрудниками аптеки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 лет ЭПК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24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19-1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Протоколы заседаний фармакотерапевтической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комиссии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17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14020"/>
          <a:ext cx="12192000" cy="503564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60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68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31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1676">
                <a:tc gridSpan="5">
                  <a:txBody>
                    <a:bodyPr/>
                    <a:lstStyle/>
                    <a:p>
                      <a:pPr indent="652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Финансово-хозяйственная деятельность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3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/>
                        <a:t>19-15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/>
                        <a:t>Штатные расписания и изменения к ним. Копии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До минования надобности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п.32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Подлинники в планово-экономическом отделе предприятия (дело 05-04)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19-16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Отчет о работе заведующего аптекой за 2019 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п. 152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3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19-17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/>
                        <a:t>Технический паспорт здания. Копия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До минования надобности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п.1073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Подлинник в отделе ремонтных работ и технической эксплуатации (дело 11-05)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695209"/>
              </p:ext>
            </p:extLst>
          </p:nvPr>
        </p:nvGraphicFramePr>
        <p:xfrm>
          <a:off x="0" y="618187"/>
          <a:ext cx="12192000" cy="574753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18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2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4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75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6089">
                <a:tc gridSpan="5">
                  <a:txBody>
                    <a:bodyPr/>
                    <a:lstStyle/>
                    <a:p>
                      <a:pPr indent="652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Организационно-фармацевтическая работа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19-18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Акты об уничтожении требований, срок хранения которых истек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Постановление Министерства здравоохранения Республики Беларусь от 31.10.2007 № 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9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19-19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Требования структурных подразделений на лекарственные средства и товары аптечного ассортимента, спирт этиловый, перевязочные средства, лекарственные средства списка «А»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(Постановление МЗ РБ от 27.12.2006 №120 в ред. постановления МЗ РБ от 09.09.2014 №66)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Протокол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заседания ЭК от 26.12.2018 № 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19-20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Требования структурных подразделений на отпуск из аптеки наркотических средств и психотропных веществ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r>
                        <a:rPr lang="ru-RU" sz="1400" dirty="0" smtClean="0"/>
                        <a:t> лет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(Постановление МЗ РБ от 28.12.2004 № 51)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Протокол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заседания ЭК от 26.12.2018 № 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/>
                        <a:t>Журнал учета ядовитых, </a:t>
                      </a:r>
                      <a:r>
                        <a:rPr lang="ru-RU" sz="1400" dirty="0" smtClean="0"/>
                        <a:t>наркотических </a:t>
                      </a:r>
                      <a:r>
                        <a:rPr lang="ru-RU" sz="1400" dirty="0"/>
                        <a:t>и этилового спирта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Протокол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заседания ЭК от 26.12.2018 № 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9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19-22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/>
                        <a:t>Журнал учета лекарственных средств с ограниченным сроком годности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</a:t>
                      </a:r>
                      <a:r>
                        <a:rPr lang="ru-RU" sz="1400" dirty="0" smtClean="0"/>
                        <a:t>год после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последней реализации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Электронный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19-23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Карты (журналы) учета регистрации показаний температуры и относительной влажности воздуха в помещениях аптеки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год,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 считая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текущего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Постановление Совмина Республики Беларусь от 22.12.2009 № 1677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/>
                        <a:t>19-24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результатов приемочного контроля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 окончания ведения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Протокол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заседания ЭК от 26.12.2018 № 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553797"/>
          <a:ext cx="12192001" cy="627120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60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2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1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578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/>
                        <a:t>19-25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Рабочие инструкции.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минования надобности п.28.1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/>
                        <a:t>19-26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Стандартные операционные процедуры.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минования надобности п.28.1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19-27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Заявки на закупку лекарственных средств, закупленных централизованно за счет средств МЗ РБ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/>
                        <a:t>После проведения налоговыми органами проверки соблюдения налогового </a:t>
                      </a:r>
                      <a:r>
                        <a:rPr lang="ru-RU" sz="1400" dirty="0" smtClean="0"/>
                        <a:t>законодательства. Если </a:t>
                      </a:r>
                      <a:r>
                        <a:rPr lang="ru-RU" sz="1400" dirty="0"/>
                        <a:t>налоговыми органами проверка соблюдения налогового законодательства не проводилась – 10 лет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19-28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Заявки на закупку лекарственных средств у РУП «БЕЛФАРМАЦИЯ»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/>
                        <a:t>После проведения налоговыми органами проверки соблюдения налогового законодательства. Если налоговыми органами проверка соблюдения налогового законодательства не проводилась – 10 лет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19-29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Переписка  о прогнозировании и определении потребности в медикаментах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/>
                        <a:t>После проведения налоговыми органами проверки соблюдения налогового законодательства. Если налоговыми органами проверка соблюдения налогового законодательства не проводилась – 10 лет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060" marR="36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6271589"/>
              </p:ext>
            </p:extLst>
          </p:nvPr>
        </p:nvGraphicFramePr>
        <p:xfrm>
          <a:off x="2" y="708339"/>
          <a:ext cx="12191997" cy="614966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60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2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6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32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8125">
                <a:tc gridSpan="5">
                  <a:txBody>
                    <a:bodyPr/>
                    <a:lstStyle/>
                    <a:p>
                      <a:pPr indent="652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Охрана труда и пожарная безопасность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Документы о пожарном состоянии (приказ, план, график, акт)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1095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Документы об организации и проведении работы по обеспечению гражданской обороны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 </a:t>
                      </a:r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1129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Журнал учета инструктажа по охране труда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п.570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После окончания ведения</a:t>
                      </a:r>
                      <a:endParaRPr lang="ru-RU" sz="105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Журнал учета противопожарных инструктажей на рабочем месте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п.1106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После окончания ведения</a:t>
                      </a:r>
                      <a:endParaRPr lang="ru-RU" sz="105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Журнал ежедневного контроля за состоянием охраны труда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 года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572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После окончания ведения</a:t>
                      </a:r>
                      <a:endParaRPr lang="ru-RU" sz="105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Журнал ежемесячного контроля за состоянием охраны труда на участке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 года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572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 окончания ведения</a:t>
                      </a:r>
                      <a:endParaRPr lang="ru-RU" sz="105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528035"/>
          <a:ext cx="12192001" cy="635151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60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9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81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3106">
                <a:tc gridSpan="5">
                  <a:txBody>
                    <a:bodyPr/>
                    <a:lstStyle/>
                    <a:p>
                      <a:pPr indent="652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Бухгалтерский учет и отчетность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Акты, ведомости результатов </a:t>
                      </a:r>
                      <a:r>
                        <a:rPr lang="ru-RU" sz="1400" dirty="0" smtClean="0"/>
                        <a:t>инвентаризации. Копии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 1052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Подлинники в бухгалтерии учреждения (дело 06-01)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Накладные на внутренние перемещения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 года</a:t>
                      </a: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178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Подлинники в бухгалтерии учреждения (дело 07-01)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Книги складского учета основных средств, отдельных предметов в составе оборотных средств (ф. М-17)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п. 1049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  проведения налоговыми органами проверки соблюдения налогового законодательства, при условии завершения проверки, проводимой в рамках ведомственного контроля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19-39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/>
                        <a:t>Паспорта оборудования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п.1078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После ликвидации основных средств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/>
                        <a:t>Товарно-транспортные накладные на получение материальных ценностей. Копии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 считая текущего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Протокол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заседания ЭК от 26.12.2018 № 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/>
                        <a:t>19-41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/>
                        <a:t>Графики рабочего времени (годовые)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После замены новыми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Протокол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заседания ЭК от 26.12.2018 № 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/>
                        <a:t>19-42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/>
                        <a:t>Табели учета рабочего времени (годовые)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После замены новыми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Протокол заседания ЭК от 26.12.2018 № 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9906" marR="2990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4" y="274748"/>
            <a:ext cx="5079827" cy="6422265"/>
          </a:xfrm>
        </p:spPr>
        <p:txBody>
          <a:bodyPr>
            <a:normAutofit fontScale="90000"/>
          </a:bodyPr>
          <a:lstStyle/>
          <a:p>
            <a:r>
              <a:rPr lang="ru-RU" sz="7300" i="1" dirty="0" smtClean="0">
                <a:latin typeface="Monotype Corsiva" panose="03010101010201010101" pitchFamily="66" charset="0"/>
              </a:rPr>
              <a:t>Введение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tx1"/>
                </a:solidFill>
              </a:rPr>
              <a:t>Основным нормирующим документом в делопроизводстве организации является </a:t>
            </a:r>
            <a:r>
              <a:rPr lang="ru-RU" sz="4400" b="1" dirty="0" smtClean="0">
                <a:solidFill>
                  <a:schemeClr val="tx1"/>
                </a:solidFill>
              </a:rPr>
              <a:t>номенклатура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Чудо, имя которому Книга: &lt;strong&gt;Книги&lt;/strong&gt; для летнего чтения (1 - 5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72" y="885121"/>
            <a:ext cx="5361214" cy="5267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853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04495"/>
          <a:ext cx="12192000" cy="618654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60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1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9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78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53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396">
                <a:tc gridSpan="5">
                  <a:txBody>
                    <a:bodyPr/>
                    <a:lstStyle/>
                    <a:p>
                      <a:pPr indent="652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Производственная деятельность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стерилизации вспомогательных материалов, посуды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год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Постановление МЗ РБ от 17.04.2015 № 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отдельных стадий изготовления </a:t>
                      </a:r>
                      <a:r>
                        <a:rPr lang="ru-RU" sz="1400" dirty="0" smtClean="0"/>
                        <a:t>и контроля </a:t>
                      </a:r>
                      <a:r>
                        <a:rPr lang="ru-RU" sz="1400" dirty="0" smtClean="0"/>
                        <a:t>стерильных 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асептически</a:t>
                      </a:r>
                      <a:r>
                        <a:rPr lang="ru-RU" sz="1400" baseline="0" dirty="0" smtClean="0"/>
                        <a:t> приготовленных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лекарственных</a:t>
                      </a:r>
                      <a:r>
                        <a:rPr lang="ru-RU" sz="1400" baseline="0" dirty="0" smtClean="0"/>
                        <a:t> средств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Постановление МЗ РБ от 27.12.2006 № 120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результатов физического и качественного химического контроля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Постановление МЗ РБ от 17.04.2015 № 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результатов контроля очищенной воды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Постановление МЗ РБ от 17.04.2015 № 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контроля лекарственных средств на подлинность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год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Постановление МЗ РБ от 17.04.2015 № 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результатов химического контроля лекарственных средств, изготовленных по требованиям лечебно-профилактических учреждений, внутриаптечной заготовки, концентрированных растворов, полуфабрикатов, этилового спирта, скоропортящихся лекарственных средств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Постановление МЗ РБ от 17.04.2015 № 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19-49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учета лабораторных и фасовочных работ (форма 11- АП)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год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Постановление МЗ РБ от 17.04.2015 № 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19-50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Журнал регистрации стерильных и </a:t>
                      </a:r>
                      <a:r>
                        <a:rPr lang="ru-RU" sz="1400" dirty="0" err="1"/>
                        <a:t>асептически</a:t>
                      </a:r>
                      <a:r>
                        <a:rPr lang="ru-RU" sz="1400" dirty="0"/>
                        <a:t> изготовленных лекарственных средств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 года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Постановление МЗ РБ от 27.12.2006 № 120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987" marR="419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19-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Выписка из сводной номенклатуры дел больницы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п. 94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409" marR="604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0998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ВЫПИСКА ИЗ СВОДНОЙ НОМЕНКЛАТУРЫ ДЕЛ. АПТЕКА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13" y="1696695"/>
            <a:ext cx="8596668" cy="1320800"/>
          </a:xfrm>
        </p:spPr>
        <p:txBody>
          <a:bodyPr/>
          <a:lstStyle/>
          <a:p>
            <a:r>
              <a:rPr lang="ru-RU" dirty="0" smtClean="0"/>
              <a:t>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8850" y="2977227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Привести номенклатуру дел в аптеках всех учреждений здравоохранения к единому перечню</a:t>
            </a:r>
          </a:p>
          <a:p>
            <a:r>
              <a:rPr lang="ru-RU" sz="2400" dirty="0" smtClean="0"/>
              <a:t>При обновлении нормативной базы проводить совместные заседания с привлечением специалистов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6551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02115" y="1671145"/>
            <a:ext cx="7766936" cy="2868422"/>
          </a:xfrm>
        </p:spPr>
        <p:txBody>
          <a:bodyPr/>
          <a:lstStyle/>
          <a:p>
            <a:pPr algn="ctr"/>
            <a:r>
              <a:rPr lang="ru-RU" sz="7900" i="1" dirty="0" smtClean="0">
                <a:latin typeface="Monotype Corsiva" panose="03010101010201010101" pitchFamily="66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52" y="178135"/>
            <a:ext cx="6864439" cy="1320800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latin typeface="Monotype Corsiva" panose="03010101010201010101" pitchFamily="66" charset="0"/>
              </a:rPr>
              <a:t>Номенклатура дел</a:t>
            </a:r>
            <a:endParaRPr lang="ru-RU" sz="6600" i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66" y="2160589"/>
            <a:ext cx="6614221" cy="38807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Систематизированный перечень заголовков дел, заводимых  в организации с указанием их сроков хранения</a:t>
            </a:r>
            <a:endParaRPr lang="ru-RU" sz="4000" dirty="0"/>
          </a:p>
        </p:txBody>
      </p:sp>
      <p:pic>
        <p:nvPicPr>
          <p:cNvPr id="7" name="Picture 2" descr="http://picasna.com/wp-content/uploads/2018/06/set-of-buildings-in-a-city-icons-free-download-in-business-building-icon-vec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68" y="3204954"/>
            <a:ext cx="1515918" cy="1515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верх 7"/>
          <p:cNvSpPr/>
          <p:nvPr/>
        </p:nvSpPr>
        <p:spPr>
          <a:xfrm rot="963224">
            <a:off x="10894700" y="2120029"/>
            <a:ext cx="522515" cy="8490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0025572">
            <a:off x="9229877" y="2246858"/>
            <a:ext cx="497697" cy="8634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5890234">
            <a:off x="8783526" y="3406995"/>
            <a:ext cx="470263" cy="881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3104933">
            <a:off x="9000586" y="4720872"/>
            <a:ext cx="478140" cy="9441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9165474">
            <a:off x="11123659" y="4753099"/>
            <a:ext cx="561703" cy="9010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6706" y="690624"/>
            <a:ext cx="1339759" cy="13397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5211" y="1013224"/>
            <a:ext cx="1274445" cy="12744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0100" y="3175819"/>
            <a:ext cx="1261382" cy="12613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9470" y="5444834"/>
            <a:ext cx="1332963" cy="13329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56860" y="5522860"/>
            <a:ext cx="1335140" cy="1335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410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Ncy;&amp;ocy;&amp;mcy;&amp;iecy;&amp;ncy;&amp;kcy;&amp;lcy;&amp;acy;&amp;tcy;&amp;ucy;&amp;rcy;&amp;acy; &amp;dcy;&amp;iecy;&amp;lcy; &amp;ocy;&amp;rcy;&amp;gcy;&amp;acy;&amp;ncy;&amp;icy;&amp;zcy;&amp;acy;&amp;tscy;&amp;icy;&amp;icy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760" b="3908"/>
          <a:stretch/>
        </p:blipFill>
        <p:spPr bwMode="auto">
          <a:xfrm>
            <a:off x="1183626" y="127633"/>
            <a:ext cx="9263656" cy="6609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9" y="1245785"/>
            <a:ext cx="1080739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algn="just"/>
            <a:r>
              <a:rPr lang="ru-RU" sz="2000" dirty="0" smtClean="0"/>
              <a:t>Законом Республики Беларусь от 25.11.2011 № 323-З "Об архивном деле и делопроизводстве в Республике Беларусь" (ст. 4);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Правилами работы архивов государственных органов и иных организаций, утвержденными постановлением Министерства юстиции Республики Беларусь от 24.05.2012 № 143  (</a:t>
            </a:r>
            <a:r>
              <a:rPr lang="ru-RU" sz="2000" dirty="0" smtClean="0">
                <a:hlinkClick r:id="rId2" tooltip="+"/>
              </a:rPr>
              <a:t>глава 5</a:t>
            </a:r>
            <a:r>
              <a:rPr lang="ru-RU" sz="2000" dirty="0" smtClean="0"/>
              <a:t>);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Методическими рекомендациями по составлению и применению номенклатур дел организаций, типовых и примерных номенклатур дел, утвержденными приказом директора Департамента по архивам и делопроизводству Министерства юстиции Республики Беларусь от 29.11.2013 № 55;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Перечень типовых документов Национального архивного фонда Республики Беларусь, образующихся в процессе деятельности государственных органов, иных организаций и индивидуальных предпринимателей, с указанием сроков хранения установлен постановлением Минюста от 24.05.2012 № 140;</a:t>
            </a:r>
          </a:p>
          <a:p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6039" y="0"/>
            <a:ext cx="8920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4800" i="1" dirty="0">
                <a:solidFill>
                  <a:schemeClr val="accent1"/>
                </a:solidFill>
                <a:latin typeface="Monotype Corsiva" panose="03010101010201010101" pitchFamily="66" charset="0"/>
                <a:ea typeface="+mj-ea"/>
                <a:cs typeface="+mj-cs"/>
              </a:rPr>
              <a:t>Нормативное регулирование в </a:t>
            </a:r>
            <a:endParaRPr lang="en-US" sz="4800" i="1" dirty="0" smtClean="0">
              <a:solidFill>
                <a:schemeClr val="accent1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4800" i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+mj-ea"/>
                <a:cs typeface="+mj-cs"/>
              </a:rPr>
              <a:t>Республике </a:t>
            </a:r>
            <a:r>
              <a:rPr lang="ru-RU" sz="4800" i="1" dirty="0" smtClean="0">
                <a:solidFill>
                  <a:schemeClr val="accent1"/>
                </a:solidFill>
                <a:latin typeface="Monotype Corsiva" panose="03010101010201010101" pitchFamily="66" charset="0"/>
                <a:ea typeface="+mj-ea"/>
                <a:cs typeface="+mj-cs"/>
              </a:rPr>
              <a:t>Беларусь осуществляется:</a:t>
            </a:r>
            <a:endParaRPr lang="ru-RU" sz="4800" i="1" dirty="0">
              <a:solidFill>
                <a:schemeClr val="accent1"/>
              </a:solidFill>
              <a:latin typeface="Monotype Corsiva" panose="030101010102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028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84" y="154547"/>
            <a:ext cx="9561370" cy="1468192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latin typeface="Monotype Corsiva" panose="03010101010201010101" pitchFamily="66" charset="0"/>
              </a:rPr>
              <a:t>Назначение номенклатуры</a:t>
            </a:r>
            <a:endParaRPr lang="ru-RU" sz="6600" i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72047"/>
            <a:ext cx="9211249" cy="3975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3200" dirty="0" smtClean="0"/>
              <a:t>Охватывает все документы организации</a:t>
            </a:r>
            <a:r>
              <a:rPr lang="en-US" sz="3200" dirty="0"/>
              <a:t>;</a:t>
            </a:r>
            <a:endParaRPr lang="ru-RU" sz="3200" dirty="0" smtClean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3200" dirty="0" smtClean="0"/>
              <a:t>Классифицирует все документы по срокам хранения</a:t>
            </a:r>
            <a:r>
              <a:rPr lang="en-US" sz="3200" dirty="0" smtClean="0"/>
              <a:t>;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ru-RU" sz="3200" dirty="0" smtClean="0"/>
              <a:t>Систематизирует дела по срокам хранения и степени важности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  Формулирует заголовки дел</a:t>
            </a:r>
            <a:r>
              <a:rPr lang="en-US" sz="3200" dirty="0" smtClean="0"/>
              <a:t>;</a:t>
            </a:r>
            <a:r>
              <a:rPr lang="ru-RU" sz="3200" dirty="0" smtClean="0"/>
              <a:t>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4" name="Умножение 3"/>
          <p:cNvSpPr/>
          <p:nvPr/>
        </p:nvSpPr>
        <p:spPr>
          <a:xfrm>
            <a:off x="677334" y="1752595"/>
            <a:ext cx="535577" cy="50945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649274" y="2280554"/>
            <a:ext cx="535577" cy="52251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691363" y="3237946"/>
            <a:ext cx="507517" cy="5214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643997" y="4213854"/>
            <a:ext cx="507518" cy="5203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Paper sheet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20" y="601620"/>
            <a:ext cx="2056092" cy="2140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79871" y="609599"/>
            <a:ext cx="192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Дело,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&lt;strong&gt;Бумага&lt;/strong&gt; PNG фото скачать бесплатно, лист бумаги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18" y="4456146"/>
            <a:ext cx="1856088" cy="22620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7512821" y="5056472"/>
            <a:ext cx="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Приказ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20419" y="1255930"/>
            <a:ext cx="161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Устав организации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98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74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Monotype Corsiva" panose="03010101010201010101" pitchFamily="66" charset="0"/>
              </a:rPr>
              <a:t>Виды      номенклатур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7338472"/>
              </p:ext>
            </p:extLst>
          </p:nvPr>
        </p:nvGraphicFramePr>
        <p:xfrm>
          <a:off x="0" y="1326220"/>
          <a:ext cx="12192000" cy="553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7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80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934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/>
                          </a:solidFill>
                        </a:rPr>
                        <a:t>Типовая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/>
                          </a:solidFill>
                        </a:rPr>
                        <a:t>номенклатура 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Примерная номенклатура 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Номенклатура дел организации (сводная номенклатура дел)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8377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систематизированный перечень заголовков дел, который устанавливает типовой состав дел с единой системой индексации и унифицированными заголовками для однородных по характеру деятельности организаций и носит </a:t>
                      </a:r>
                      <a:r>
                        <a:rPr lang="ru-RU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обязательный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систематизированный перечень заголовков дел, который устанавливает примерные состав и индексы дел для организаций, однородных по характеру деятельности, и носит </a:t>
                      </a:r>
                      <a:r>
                        <a:rPr lang="ru-RU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рекомендательный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систематизированный перечень заголовков дел, заводимых в организации в делопроизводственном (календарном) году, с указанием сроков их хранения, оформленный в установленном порядке. Сводная номенклатура дел составляется службой ДОУ на основе номенклатур дел структурных подразделений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13" y="130628"/>
            <a:ext cx="8596668" cy="17010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Номенклатура дел оформляется в 3-х экземплярах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6469" y="2183775"/>
            <a:ext cx="4435366" cy="22206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1</a:t>
            </a:r>
            <a:r>
              <a:rPr lang="ru-RU" sz="2800" dirty="0" smtClean="0"/>
              <a:t> экземпляр</a:t>
            </a:r>
            <a:r>
              <a:rPr lang="en-US" sz="2800" dirty="0" smtClean="0"/>
              <a:t> - </a:t>
            </a:r>
            <a:r>
              <a:rPr lang="ru-RU" sz="2800" dirty="0" smtClean="0"/>
              <a:t>в архив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algn="just"/>
            <a:r>
              <a:rPr lang="ru-RU" sz="2800" dirty="0" smtClean="0"/>
              <a:t>2 экземпляр</a:t>
            </a:r>
            <a:r>
              <a:rPr lang="en-US" sz="2800" dirty="0" smtClean="0"/>
              <a:t> </a:t>
            </a:r>
            <a:r>
              <a:rPr lang="ru-RU" sz="2800" dirty="0" smtClean="0"/>
              <a:t>-</a:t>
            </a:r>
            <a:r>
              <a:rPr lang="en-US" sz="2800" dirty="0" smtClean="0"/>
              <a:t> </a:t>
            </a:r>
            <a:r>
              <a:rPr lang="ru-RU" sz="2800" dirty="0" smtClean="0"/>
              <a:t>рабочий</a:t>
            </a:r>
            <a:r>
              <a:rPr lang="en-US" sz="2800" dirty="0" smtClean="0"/>
              <a:t>;</a:t>
            </a:r>
            <a:endParaRPr lang="en-US" sz="2800" dirty="0"/>
          </a:p>
          <a:p>
            <a:pPr algn="just"/>
            <a:r>
              <a:rPr lang="ru-RU" sz="2800" dirty="0" smtClean="0"/>
              <a:t>3 экземпляр</a:t>
            </a:r>
            <a:r>
              <a:rPr lang="en-US" sz="2800" dirty="0" smtClean="0"/>
              <a:t> </a:t>
            </a:r>
            <a:r>
              <a:rPr lang="ru-RU" sz="2800" dirty="0" smtClean="0"/>
              <a:t>-</a:t>
            </a:r>
            <a:r>
              <a:rPr lang="en-US" sz="2800" dirty="0" smtClean="0"/>
              <a:t> </a:t>
            </a:r>
            <a:r>
              <a:rPr lang="ru-RU" sz="2800" dirty="0" smtClean="0"/>
              <a:t>в дело</a:t>
            </a:r>
            <a:r>
              <a:rPr lang="en-US" sz="2800" dirty="0" smtClean="0"/>
              <a:t>;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9526" y="4756536"/>
            <a:ext cx="10419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Номенклатура дел тиражируется по подразделениям. Один экземпляр ежегодного сдается с документами в архив организации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5292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75" y="185638"/>
            <a:ext cx="10982708" cy="1233259"/>
          </a:xfrm>
        </p:spPr>
        <p:txBody>
          <a:bodyPr>
            <a:normAutofit fontScale="90000"/>
          </a:bodyPr>
          <a:lstStyle/>
          <a:p>
            <a:r>
              <a:rPr lang="ru-RU" sz="7300" i="1" dirty="0" smtClean="0">
                <a:latin typeface="Monotype Corsiva" panose="03010101010201010101" pitchFamily="66" charset="0"/>
              </a:rPr>
              <a:t>Сроки хранения -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важное основание для группировки документов в дела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255" y="1516392"/>
            <a:ext cx="7108128" cy="157096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Сроки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</a:rPr>
              <a:t>хранения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976" y="4004893"/>
            <a:ext cx="231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Постоянный срок хранения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98987" y="4027868"/>
            <a:ext cx="140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 10 лет</a:t>
            </a:r>
            <a:endParaRPr lang="ru-RU" sz="2000" dirty="0"/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3814912" y="2813371"/>
            <a:ext cx="391886" cy="1090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TextBox 7"/>
          <p:cNvSpPr txBox="1"/>
          <p:nvPr/>
        </p:nvSpPr>
        <p:spPr>
          <a:xfrm flipH="1">
            <a:off x="5099241" y="4020658"/>
            <a:ext cx="201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Свыше 10 лет</a:t>
            </a:r>
            <a:endParaRPr lang="ru-RU" sz="2000" dirty="0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5869102" y="2829137"/>
            <a:ext cx="391886" cy="1090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871083" y="2813372"/>
            <a:ext cx="391886" cy="1090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>
            <a:off x="315309" y="4977546"/>
            <a:ext cx="9128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 определении сроков хранения документов, не отраженных в вышеуказанных перечнях, НПА, решение об установлении сроков хранения этих документов принимает  центральная экспертная (</a:t>
            </a:r>
            <a:r>
              <a:rPr lang="ru-RU" dirty="0" err="1" smtClean="0"/>
              <a:t>экспертная</a:t>
            </a:r>
            <a:r>
              <a:rPr lang="ru-RU" dirty="0" smtClean="0"/>
              <a:t>) комиссия (ЦЭК (ЭК)) этой организации на основании пп.</a:t>
            </a:r>
            <a:r>
              <a:rPr lang="ru-RU" dirty="0" smtClean="0">
                <a:hlinkClick r:id="rId2" tooltip="+"/>
              </a:rPr>
              <a:t>55</a:t>
            </a:r>
            <a:r>
              <a:rPr lang="ru-RU" dirty="0" smtClean="0"/>
              <a:t> и 56 Правил работы архивов государственных органов и иных организаций, утвержденных постановлением Министерства юстиции Республики Беларусь от 24.05.2012 № 143</a:t>
            </a:r>
          </a:p>
        </p:txBody>
      </p:sp>
    </p:spTree>
    <p:extLst>
      <p:ext uri="{BB962C8B-B14F-4D97-AF65-F5344CB8AC3E}">
        <p14:creationId xmlns="" xmlns:p14="http://schemas.microsoft.com/office/powerpoint/2010/main" val="261226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1354</TotalTime>
  <Words>1460</Words>
  <Application>Microsoft Office PowerPoint</Application>
  <PresentationFormat>Произвольный</PresentationFormat>
  <Paragraphs>321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НОМЕНКЛАТУРА ДЕЛ  в аптеках учреждений здравоохранения</vt:lpstr>
      <vt:lpstr>Введение  Основным нормирующим документом в делопроизводстве организации является номенклатура.  </vt:lpstr>
      <vt:lpstr>Номенклатура дел</vt:lpstr>
      <vt:lpstr>Слайд 4</vt:lpstr>
      <vt:lpstr>Слайд 5</vt:lpstr>
      <vt:lpstr>Назначение номенклатуры</vt:lpstr>
      <vt:lpstr>Виды      номенклатур</vt:lpstr>
      <vt:lpstr>Номенклатура дел оформляется в 3-х экземплярах:</vt:lpstr>
      <vt:lpstr>Сроки хранения - важное основание для группировки документов в дела</vt:lpstr>
      <vt:lpstr>Слайд 10</vt:lpstr>
      <vt:lpstr>Индекс (цифровое обозначение)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ПРЕДЛОЖЕНИЯ: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НОМЕНКЛАТУРА  ДЕЛ</dc:title>
  <dc:creator>Usver</dc:creator>
  <cp:lastModifiedBy>Admin</cp:lastModifiedBy>
  <cp:revision>152</cp:revision>
  <dcterms:created xsi:type="dcterms:W3CDTF">2019-03-03T09:31:50Z</dcterms:created>
  <dcterms:modified xsi:type="dcterms:W3CDTF">2019-03-12T12:42:21Z</dcterms:modified>
</cp:coreProperties>
</file>