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charts/colors7.xml" ContentType="application/vnd.ms-office.chartcolor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82" r:id="rId3"/>
    <p:sldId id="284" r:id="rId4"/>
    <p:sldId id="285" r:id="rId5"/>
    <p:sldId id="264" r:id="rId6"/>
    <p:sldId id="283" r:id="rId7"/>
    <p:sldId id="273" r:id="rId8"/>
    <p:sldId id="275" r:id="rId9"/>
    <p:sldId id="276" r:id="rId10"/>
    <p:sldId id="277" r:id="rId11"/>
    <p:sldId id="278" r:id="rId12"/>
    <p:sldId id="279" r:id="rId13"/>
    <p:sldId id="28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AFAFA"/>
    <a:srgbClr val="FCFCFC"/>
    <a:srgbClr val="FFFFFF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Relationship Id="rId4" Type="http://schemas.microsoft.com/office/2011/relationships/chartStyle" Target="styl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3.xml"/><Relationship Id="rId4" Type="http://schemas.microsoft.com/office/2011/relationships/chartStyle" Target="style7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4.xml"/><Relationship Id="rId4" Type="http://schemas.microsoft.com/office/2011/relationships/chartStyle" Target="style8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5.xml"/><Relationship Id="rId4" Type="http://schemas.microsoft.com/office/2011/relationships/chartStyle" Target="style9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5495852413809784E-2"/>
          <c:y val="2.375207570906596E-2"/>
          <c:w val="0.87743579860317744"/>
          <c:h val="0.88387437707947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1.5594361762933637E-16"/>
                  <c:y val="-3.418803418803420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1">
                        <a:solidFill>
                          <a:srgbClr val="FF0000"/>
                        </a:solidFill>
                      </a:rPr>
                      <a:t>100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2E-4D42-88B4-76971033F1F1}"/>
                </c:ext>
              </c:extLst>
            </c:dLbl>
            <c:dLbl>
              <c:idx val="1"/>
              <c:layout>
                <c:manualLayout>
                  <c:x val="-1.5206321656857538E-16"/>
                  <c:y val="-1.1837366616657864E-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1">
                        <a:solidFill>
                          <a:srgbClr val="FF0000"/>
                        </a:solidFill>
                      </a:rPr>
                      <a:t>100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Val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2E-4D42-88B4-76971033F1F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2E-4D42-88B4-76971033F1F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2E-4D42-88B4-76971033F1F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94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02E-4D42-88B4-76971033F1F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2E-4D42-88B4-76971033F1F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89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02E-4D42-88B4-76971033F1F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73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02E-4D42-88B4-76971033F1F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02E-4D42-88B4-76971033F1F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54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02E-4D42-88B4-76971033F1F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02E-4D42-88B4-76971033F1F1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02E-4D42-88B4-76971033F1F1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02E-4D42-88B4-76971033F1F1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37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02E-4D42-88B4-76971033F1F1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37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02E-4D42-88B4-76971033F1F1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34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02E-4D42-88B4-76971033F1F1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33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02E-4D42-88B4-76971033F1F1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22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02E-4D42-88B4-76971033F1F1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02E-4D42-88B4-76971033F1F1}"/>
                </c:ext>
              </c:extLst>
            </c:dLbl>
            <c:dLbl>
              <c:idx val="19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b="1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02E-4D42-88B4-76971033F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Португалия </c:v>
                </c:pt>
                <c:pt idx="1">
                  <c:v>Румыния</c:v>
                </c:pt>
                <c:pt idx="2">
                  <c:v>Франция</c:v>
                </c:pt>
                <c:pt idx="3">
                  <c:v>Италия</c:v>
                </c:pt>
                <c:pt idx="4">
                  <c:v>Швеция</c:v>
                </c:pt>
                <c:pt idx="5">
                  <c:v>Словения</c:v>
                </c:pt>
                <c:pt idx="6">
                  <c:v>Мальта</c:v>
                </c:pt>
                <c:pt idx="7">
                  <c:v>Венгрия </c:v>
                </c:pt>
                <c:pt idx="8">
                  <c:v>Словакия</c:v>
                </c:pt>
                <c:pt idx="9">
                  <c:v>Бельгия</c:v>
                </c:pt>
                <c:pt idx="10">
                  <c:v>Голландия</c:v>
                </c:pt>
                <c:pt idx="11">
                  <c:v>Литва</c:v>
                </c:pt>
                <c:pt idx="12">
                  <c:v>Чехия</c:v>
                </c:pt>
                <c:pt idx="13">
                  <c:v>Латвия</c:v>
                </c:pt>
                <c:pt idx="14">
                  <c:v>Норвегия</c:v>
                </c:pt>
                <c:pt idx="15">
                  <c:v>Эстония</c:v>
                </c:pt>
                <c:pt idx="16">
                  <c:v>Кипр</c:v>
                </c:pt>
                <c:pt idx="17">
                  <c:v>Германия</c:v>
                </c:pt>
                <c:pt idx="18">
                  <c:v>Австрия </c:v>
                </c:pt>
                <c:pt idx="19">
                  <c:v>Финляндия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0.9500000000000004</c:v>
                </c:pt>
                <c:pt idx="3">
                  <c:v>0.9500000000000004</c:v>
                </c:pt>
                <c:pt idx="4">
                  <c:v>0.94000000000000039</c:v>
                </c:pt>
                <c:pt idx="5">
                  <c:v>0.9</c:v>
                </c:pt>
                <c:pt idx="6">
                  <c:v>0.89000000000000024</c:v>
                </c:pt>
                <c:pt idx="7">
                  <c:v>0.73000000000000043</c:v>
                </c:pt>
                <c:pt idx="8">
                  <c:v>0.61000000000000043</c:v>
                </c:pt>
                <c:pt idx="9">
                  <c:v>0.54</c:v>
                </c:pt>
                <c:pt idx="10">
                  <c:v>0.5</c:v>
                </c:pt>
                <c:pt idx="11">
                  <c:v>0.47000000000000008</c:v>
                </c:pt>
                <c:pt idx="12">
                  <c:v>0.42000000000000021</c:v>
                </c:pt>
                <c:pt idx="13">
                  <c:v>0.37000000000000022</c:v>
                </c:pt>
                <c:pt idx="14">
                  <c:v>0.37000000000000022</c:v>
                </c:pt>
                <c:pt idx="15">
                  <c:v>0.34000000000000014</c:v>
                </c:pt>
                <c:pt idx="16">
                  <c:v>0.33000000000000035</c:v>
                </c:pt>
                <c:pt idx="17">
                  <c:v>0.22000000000000006</c:v>
                </c:pt>
                <c:pt idx="18">
                  <c:v>0.17</c:v>
                </c:pt>
                <c:pt idx="19">
                  <c:v>2.0000000000000018E-2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A02E-4D42-88B4-76971033F1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Португалия </c:v>
                </c:pt>
                <c:pt idx="1">
                  <c:v>Румыния</c:v>
                </c:pt>
                <c:pt idx="2">
                  <c:v>Франция</c:v>
                </c:pt>
                <c:pt idx="3">
                  <c:v>Италия</c:v>
                </c:pt>
                <c:pt idx="4">
                  <c:v>Швеция</c:v>
                </c:pt>
                <c:pt idx="5">
                  <c:v>Словения</c:v>
                </c:pt>
                <c:pt idx="6">
                  <c:v>Мальта</c:v>
                </c:pt>
                <c:pt idx="7">
                  <c:v>Венгрия </c:v>
                </c:pt>
                <c:pt idx="8">
                  <c:v>Словакия</c:v>
                </c:pt>
                <c:pt idx="9">
                  <c:v>Бельгия</c:v>
                </c:pt>
                <c:pt idx="10">
                  <c:v>Голландия</c:v>
                </c:pt>
                <c:pt idx="11">
                  <c:v>Литва</c:v>
                </c:pt>
                <c:pt idx="12">
                  <c:v>Чехия</c:v>
                </c:pt>
                <c:pt idx="13">
                  <c:v>Латвия</c:v>
                </c:pt>
                <c:pt idx="14">
                  <c:v>Норвегия</c:v>
                </c:pt>
                <c:pt idx="15">
                  <c:v>Эстония</c:v>
                </c:pt>
                <c:pt idx="16">
                  <c:v>Кипр</c:v>
                </c:pt>
                <c:pt idx="17">
                  <c:v>Германия</c:v>
                </c:pt>
                <c:pt idx="18">
                  <c:v>Австрия </c:v>
                </c:pt>
                <c:pt idx="19">
                  <c:v>Финляндия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A02E-4D42-88B4-76971033F1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Португалия </c:v>
                </c:pt>
                <c:pt idx="1">
                  <c:v>Румыния</c:v>
                </c:pt>
                <c:pt idx="2">
                  <c:v>Франция</c:v>
                </c:pt>
                <c:pt idx="3">
                  <c:v>Италия</c:v>
                </c:pt>
                <c:pt idx="4">
                  <c:v>Швеция</c:v>
                </c:pt>
                <c:pt idx="5">
                  <c:v>Словения</c:v>
                </c:pt>
                <c:pt idx="6">
                  <c:v>Мальта</c:v>
                </c:pt>
                <c:pt idx="7">
                  <c:v>Венгрия </c:v>
                </c:pt>
                <c:pt idx="8">
                  <c:v>Словакия</c:v>
                </c:pt>
                <c:pt idx="9">
                  <c:v>Бельгия</c:v>
                </c:pt>
                <c:pt idx="10">
                  <c:v>Голландия</c:v>
                </c:pt>
                <c:pt idx="11">
                  <c:v>Литва</c:v>
                </c:pt>
                <c:pt idx="12">
                  <c:v>Чехия</c:v>
                </c:pt>
                <c:pt idx="13">
                  <c:v>Латвия</c:v>
                </c:pt>
                <c:pt idx="14">
                  <c:v>Норвегия</c:v>
                </c:pt>
                <c:pt idx="15">
                  <c:v>Эстония</c:v>
                </c:pt>
                <c:pt idx="16">
                  <c:v>Кипр</c:v>
                </c:pt>
                <c:pt idx="17">
                  <c:v>Германия</c:v>
                </c:pt>
                <c:pt idx="18">
                  <c:v>Австрия </c:v>
                </c:pt>
                <c:pt idx="19">
                  <c:v>Финляндия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A02E-4D42-88B4-76971033F1F1}"/>
            </c:ext>
          </c:extLst>
        </c:ser>
        <c:dLbls>
          <c:showVal val="1"/>
        </c:dLbls>
        <c:gapWidth val="75"/>
        <c:axId val="54837632"/>
        <c:axId val="54839168"/>
      </c:barChart>
      <c:catAx>
        <c:axId val="5483763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839168"/>
        <c:crosses val="autoZero"/>
        <c:auto val="1"/>
        <c:lblAlgn val="ctr"/>
        <c:lblOffset val="100"/>
      </c:catAx>
      <c:valAx>
        <c:axId val="54839168"/>
        <c:scaling>
          <c:orientation val="minMax"/>
          <c:max val="1"/>
        </c:scaling>
        <c:axPos val="b"/>
        <c:numFmt formatCode="0%" sourceLinked="1"/>
        <c:majorTickMark val="in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83763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Зав.аптекой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Лист1!$A$2:$A$17</c:f>
              <c:strCache>
                <c:ptCount val="16"/>
                <c:pt idx="0">
                  <c:v>БСМП</c:v>
                </c:pt>
                <c:pt idx="1">
                  <c:v>2 ГКБ</c:v>
                </c:pt>
                <c:pt idx="2">
                  <c:v>3 ГКБ</c:v>
                </c:pt>
                <c:pt idx="3">
                  <c:v>4 ГКБ</c:v>
                </c:pt>
                <c:pt idx="4">
                  <c:v>6 ГКБ</c:v>
                </c:pt>
                <c:pt idx="5">
                  <c:v>9 ГКБ</c:v>
                </c:pt>
                <c:pt idx="6">
                  <c:v>РНПЦ "Кардиология"</c:v>
                </c:pt>
                <c:pt idx="7">
                  <c:v>ГДИКБ</c:v>
                </c:pt>
                <c:pt idx="8">
                  <c:v>КВД</c:v>
                </c:pt>
                <c:pt idx="9">
                  <c:v>МГКОД</c:v>
                </c:pt>
                <c:pt idx="10">
                  <c:v>МОДКБ</c:v>
                </c:pt>
                <c:pt idx="11">
                  <c:v>БОБ</c:v>
                </c:pt>
                <c:pt idx="12">
                  <c:v>Кобринская ЦРБ</c:v>
                </c:pt>
                <c:pt idx="13">
                  <c:v>Дрогичинская ЦРБ</c:v>
                </c:pt>
                <c:pt idx="14">
                  <c:v>ГОКБ</c:v>
                </c:pt>
                <c:pt idx="15">
                  <c:v>МОДБ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5F-45DC-A37C-A5D1C165A9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Зам.зав.аптекой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Лист1!$A$2:$A$17</c:f>
              <c:strCache>
                <c:ptCount val="16"/>
                <c:pt idx="0">
                  <c:v>БСМП</c:v>
                </c:pt>
                <c:pt idx="1">
                  <c:v>2 ГКБ</c:v>
                </c:pt>
                <c:pt idx="2">
                  <c:v>3 ГКБ</c:v>
                </c:pt>
                <c:pt idx="3">
                  <c:v>4 ГКБ</c:v>
                </c:pt>
                <c:pt idx="4">
                  <c:v>6 ГКБ</c:v>
                </c:pt>
                <c:pt idx="5">
                  <c:v>9 ГКБ</c:v>
                </c:pt>
                <c:pt idx="6">
                  <c:v>РНПЦ "Кардиология"</c:v>
                </c:pt>
                <c:pt idx="7">
                  <c:v>ГДИКБ</c:v>
                </c:pt>
                <c:pt idx="8">
                  <c:v>КВД</c:v>
                </c:pt>
                <c:pt idx="9">
                  <c:v>МГКОД</c:v>
                </c:pt>
                <c:pt idx="10">
                  <c:v>МОДКБ</c:v>
                </c:pt>
                <c:pt idx="11">
                  <c:v>БОБ</c:v>
                </c:pt>
                <c:pt idx="12">
                  <c:v>Кобринская ЦРБ</c:v>
                </c:pt>
                <c:pt idx="13">
                  <c:v>Дрогичинская ЦРБ</c:v>
                </c:pt>
                <c:pt idx="14">
                  <c:v>ГОКБ</c:v>
                </c:pt>
                <c:pt idx="15">
                  <c:v>МОДБ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10">
                  <c:v>1</c:v>
                </c:pt>
                <c:pt idx="11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5F-45DC-A37C-A5D1C165A9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Провизор-рецептар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Лист1!$A$2:$A$17</c:f>
              <c:strCache>
                <c:ptCount val="16"/>
                <c:pt idx="0">
                  <c:v>БСМП</c:v>
                </c:pt>
                <c:pt idx="1">
                  <c:v>2 ГКБ</c:v>
                </c:pt>
                <c:pt idx="2">
                  <c:v>3 ГКБ</c:v>
                </c:pt>
                <c:pt idx="3">
                  <c:v>4 ГКБ</c:v>
                </c:pt>
                <c:pt idx="4">
                  <c:v>6 ГКБ</c:v>
                </c:pt>
                <c:pt idx="5">
                  <c:v>9 ГКБ</c:v>
                </c:pt>
                <c:pt idx="6">
                  <c:v>РНПЦ "Кардиология"</c:v>
                </c:pt>
                <c:pt idx="7">
                  <c:v>ГДИКБ</c:v>
                </c:pt>
                <c:pt idx="8">
                  <c:v>КВД</c:v>
                </c:pt>
                <c:pt idx="9">
                  <c:v>МГКОД</c:v>
                </c:pt>
                <c:pt idx="10">
                  <c:v>МОДКБ</c:v>
                </c:pt>
                <c:pt idx="11">
                  <c:v>БОБ</c:v>
                </c:pt>
                <c:pt idx="12">
                  <c:v>Кобринская ЦРБ</c:v>
                </c:pt>
                <c:pt idx="13">
                  <c:v>Дрогичинская ЦРБ</c:v>
                </c:pt>
                <c:pt idx="14">
                  <c:v>ГОКБ</c:v>
                </c:pt>
                <c:pt idx="15">
                  <c:v>МОДБ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5F-45DC-A37C-A5D1C165A9D6}"/>
            </c:ext>
          </c:extLst>
        </c:ser>
        <c:ser>
          <c:idx val="3"/>
          <c:order val="3"/>
          <c:tx>
            <c:strRef>
              <c:f>Лист1!$G$1</c:f>
              <c:strCache>
                <c:ptCount val="1"/>
                <c:pt idx="0">
                  <c:v>Фармацевты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Лист1!$A$2:$A$17</c:f>
              <c:strCache>
                <c:ptCount val="16"/>
                <c:pt idx="0">
                  <c:v>БСМП</c:v>
                </c:pt>
                <c:pt idx="1">
                  <c:v>2 ГКБ</c:v>
                </c:pt>
                <c:pt idx="2">
                  <c:v>3 ГКБ</c:v>
                </c:pt>
                <c:pt idx="3">
                  <c:v>4 ГКБ</c:v>
                </c:pt>
                <c:pt idx="4">
                  <c:v>6 ГКБ</c:v>
                </c:pt>
                <c:pt idx="5">
                  <c:v>9 ГКБ</c:v>
                </c:pt>
                <c:pt idx="6">
                  <c:v>РНПЦ "Кардиология"</c:v>
                </c:pt>
                <c:pt idx="7">
                  <c:v>ГДИКБ</c:v>
                </c:pt>
                <c:pt idx="8">
                  <c:v>КВД</c:v>
                </c:pt>
                <c:pt idx="9">
                  <c:v>МГКОД</c:v>
                </c:pt>
                <c:pt idx="10">
                  <c:v>МОДКБ</c:v>
                </c:pt>
                <c:pt idx="11">
                  <c:v>БОБ</c:v>
                </c:pt>
                <c:pt idx="12">
                  <c:v>Кобринская ЦРБ</c:v>
                </c:pt>
                <c:pt idx="13">
                  <c:v>Дрогичинская ЦРБ</c:v>
                </c:pt>
                <c:pt idx="14">
                  <c:v>ГОКБ</c:v>
                </c:pt>
                <c:pt idx="15">
                  <c:v>МОДБ</c:v>
                </c:pt>
              </c:strCache>
            </c:strRef>
          </c:cat>
          <c:val>
            <c:numRef>
              <c:f>Лист1!$G$2:$G$17</c:f>
              <c:numCache>
                <c:formatCode>General</c:formatCode>
                <c:ptCount val="1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2</c:v>
                </c:pt>
                <c:pt idx="14">
                  <c:v>1</c:v>
                </c:pt>
                <c:pt idx="1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5F-45DC-A37C-A5D1C165A9D6}"/>
            </c:ext>
          </c:extLst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Провизор-аналитик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Лист1!$A$2:$A$17</c:f>
              <c:strCache>
                <c:ptCount val="16"/>
                <c:pt idx="0">
                  <c:v>БСМП</c:v>
                </c:pt>
                <c:pt idx="1">
                  <c:v>2 ГКБ</c:v>
                </c:pt>
                <c:pt idx="2">
                  <c:v>3 ГКБ</c:v>
                </c:pt>
                <c:pt idx="3">
                  <c:v>4 ГКБ</c:v>
                </c:pt>
                <c:pt idx="4">
                  <c:v>6 ГКБ</c:v>
                </c:pt>
                <c:pt idx="5">
                  <c:v>9 ГКБ</c:v>
                </c:pt>
                <c:pt idx="6">
                  <c:v>РНПЦ "Кардиология"</c:v>
                </c:pt>
                <c:pt idx="7">
                  <c:v>ГДИКБ</c:v>
                </c:pt>
                <c:pt idx="8">
                  <c:v>КВД</c:v>
                </c:pt>
                <c:pt idx="9">
                  <c:v>МГКОД</c:v>
                </c:pt>
                <c:pt idx="10">
                  <c:v>МОДКБ</c:v>
                </c:pt>
                <c:pt idx="11">
                  <c:v>БОБ</c:v>
                </c:pt>
                <c:pt idx="12">
                  <c:v>Кобринская ЦРБ</c:v>
                </c:pt>
                <c:pt idx="13">
                  <c:v>Дрогичинская ЦРБ</c:v>
                </c:pt>
                <c:pt idx="14">
                  <c:v>ГОКБ</c:v>
                </c:pt>
                <c:pt idx="15">
                  <c:v>МОДБ</c:v>
                </c:pt>
              </c:strCache>
            </c:strRef>
          </c:cat>
          <c:val>
            <c:numRef>
              <c:f>Лист1!$E$2:$E$17</c:f>
              <c:numCache>
                <c:formatCode>General</c:formatCode>
                <c:ptCount val="16"/>
                <c:pt idx="3">
                  <c:v>1</c:v>
                </c:pt>
                <c:pt idx="11">
                  <c:v>1</c:v>
                </c:pt>
                <c:pt idx="12">
                  <c:v>1</c:v>
                </c:pt>
                <c:pt idx="1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5F-45DC-A37C-A5D1C165A9D6}"/>
            </c:ext>
          </c:extLst>
        </c:ser>
        <c:ser>
          <c:idx val="5"/>
          <c:order val="5"/>
          <c:tx>
            <c:strRef>
              <c:f>Лист1!$F$1</c:f>
              <c:strCache>
                <c:ptCount val="1"/>
                <c:pt idx="0">
                  <c:v>Провизор-технолог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Лист1!$A$2:$A$17</c:f>
              <c:strCache>
                <c:ptCount val="16"/>
                <c:pt idx="0">
                  <c:v>БСМП</c:v>
                </c:pt>
                <c:pt idx="1">
                  <c:v>2 ГКБ</c:v>
                </c:pt>
                <c:pt idx="2">
                  <c:v>3 ГКБ</c:v>
                </c:pt>
                <c:pt idx="3">
                  <c:v>4 ГКБ</c:v>
                </c:pt>
                <c:pt idx="4">
                  <c:v>6 ГКБ</c:v>
                </c:pt>
                <c:pt idx="5">
                  <c:v>9 ГКБ</c:v>
                </c:pt>
                <c:pt idx="6">
                  <c:v>РНПЦ "Кардиология"</c:v>
                </c:pt>
                <c:pt idx="7">
                  <c:v>ГДИКБ</c:v>
                </c:pt>
                <c:pt idx="8">
                  <c:v>КВД</c:v>
                </c:pt>
                <c:pt idx="9">
                  <c:v>МГКОД</c:v>
                </c:pt>
                <c:pt idx="10">
                  <c:v>МОДКБ</c:v>
                </c:pt>
                <c:pt idx="11">
                  <c:v>БОБ</c:v>
                </c:pt>
                <c:pt idx="12">
                  <c:v>Кобринская ЦРБ</c:v>
                </c:pt>
                <c:pt idx="13">
                  <c:v>Дрогичинская ЦРБ</c:v>
                </c:pt>
                <c:pt idx="14">
                  <c:v>ГОКБ</c:v>
                </c:pt>
                <c:pt idx="15">
                  <c:v>МОДБ</c:v>
                </c:pt>
              </c:strCache>
            </c:strRef>
          </c:cat>
          <c:val>
            <c:numRef>
              <c:f>Лист1!$F$2:$F$17</c:f>
              <c:numCache>
                <c:formatCode>General</c:formatCode>
                <c:ptCount val="16"/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5F-45DC-A37C-A5D1C165A9D6}"/>
            </c:ext>
          </c:extLst>
        </c:ser>
        <c:overlap val="100"/>
        <c:axId val="70751360"/>
        <c:axId val="70752896"/>
      </c:barChart>
      <c:catAx>
        <c:axId val="70751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752896"/>
        <c:crosses val="autoZero"/>
        <c:auto val="1"/>
        <c:lblAlgn val="ctr"/>
        <c:lblOffset val="100"/>
      </c:catAx>
      <c:valAx>
        <c:axId val="70752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75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019801652845092E-3"/>
          <c:y val="0.8876262647537837"/>
          <c:w val="0.98310272647761765"/>
          <c:h val="0.1123737352462164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FAFAFA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643715276915326"/>
          <c:y val="3.3107599699021821E-2"/>
          <c:w val="0.73042930359257197"/>
          <c:h val="0.917204694785612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штатных единиц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Зав. аптекой</c:v>
                </c:pt>
                <c:pt idx="1">
                  <c:v>Зам. зав. аптекой</c:v>
                </c:pt>
                <c:pt idx="2">
                  <c:v>Провизор-рецептар</c:v>
                </c:pt>
                <c:pt idx="3">
                  <c:v>Провизор-технолог</c:v>
                </c:pt>
                <c:pt idx="4">
                  <c:v>Провизор-аналитик</c:v>
                </c:pt>
                <c:pt idx="5">
                  <c:v>Провизор-информатор</c:v>
                </c:pt>
                <c:pt idx="6">
                  <c:v>Фармацевты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</c:v>
                </c:pt>
                <c:pt idx="1">
                  <c:v>15</c:v>
                </c:pt>
                <c:pt idx="2">
                  <c:v>30.5</c:v>
                </c:pt>
                <c:pt idx="3">
                  <c:v>11.75</c:v>
                </c:pt>
                <c:pt idx="4">
                  <c:v>10.75</c:v>
                </c:pt>
                <c:pt idx="5">
                  <c:v>1.5</c:v>
                </c:pt>
                <c:pt idx="6">
                  <c:v>57.25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43-4038-94AD-C891DF6980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реально работающих лиц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Зав. аптекой</c:v>
                </c:pt>
                <c:pt idx="1">
                  <c:v>Зам. зав. аптекой</c:v>
                </c:pt>
                <c:pt idx="2">
                  <c:v>Провизор-рецептар</c:v>
                </c:pt>
                <c:pt idx="3">
                  <c:v>Провизор-технолог</c:v>
                </c:pt>
                <c:pt idx="4">
                  <c:v>Провизор-аналитик</c:v>
                </c:pt>
                <c:pt idx="5">
                  <c:v>Провизор-информатор</c:v>
                </c:pt>
                <c:pt idx="6">
                  <c:v>Фармацевты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16</c:v>
                </c:pt>
                <c:pt idx="1">
                  <c:v>10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6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43-4038-94AD-C891DF698087}"/>
            </c:ext>
          </c:extLst>
        </c:ser>
        <c:dLbls>
          <c:showVal val="1"/>
        </c:dLbls>
        <c:gapWidth val="75"/>
        <c:axId val="71012352"/>
        <c:axId val="71013888"/>
      </c:barChart>
      <c:catAx>
        <c:axId val="71012352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1013888"/>
        <c:crosses val="autoZero"/>
        <c:auto val="1"/>
        <c:lblAlgn val="ctr"/>
        <c:lblOffset val="100"/>
      </c:catAx>
      <c:valAx>
        <c:axId val="7101388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71012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3050249633622291"/>
          <c:y val="0.81461877084777501"/>
          <c:w val="0.34887917401492041"/>
          <c:h val="0.16074841660593789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ln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Лекарственное обеспечение</c:v>
                </c:pt>
              </c:strCache>
            </c:strRef>
          </c:tx>
          <c:dPt>
            <c:idx val="0"/>
            <c:explosion val="10"/>
            <c:spPr>
              <a:solidFill>
                <a:schemeClr val="accent1"/>
              </a:solidFill>
              <a:ln w="19050">
                <a:solidFill>
                  <a:schemeClr val="tx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C9-4544-A287-BD57D8035D0C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C9-4544-A287-BD57D8035D0C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C9-4544-A287-BD57D8035D0C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C9-4544-A287-BD57D8035D0C}"/>
              </c:ext>
            </c:extLst>
          </c:dPt>
          <c:dLbls>
            <c:dLbl>
              <c:idx val="0"/>
              <c:layout>
                <c:manualLayout>
                  <c:x val="-6.0294819918343581E-2"/>
                  <c:y val="-0.261134545681789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DC9-4544-A287-BD57D8035D0C}"/>
                </c:ext>
              </c:extLst>
            </c:dLbl>
            <c:dLbl>
              <c:idx val="1"/>
              <c:layout>
                <c:manualLayout>
                  <c:x val="4.6771713819174117E-2"/>
                  <c:y val="0.169448844494623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DC9-4544-A287-BD57D8035D0C}"/>
                </c:ext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Аптека обеспечивает полностью ЛС</c:v>
                </c:pt>
                <c:pt idx="1">
                  <c:v>Аптека обеспечивает частично ЛС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DC9-4544-A287-BD57D8035D0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3398925403503614"/>
          <c:y val="0.25074404739425576"/>
          <c:w val="0.35602187344347797"/>
          <c:h val="0.4966623231801695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rgbClr val="FCFCFC"/>
    </a:solidFill>
    <a:ln w="9525" cap="flat" cmpd="sng" algn="ctr">
      <a:solidFill>
        <a:schemeClr val="bg1"/>
      </a:solidFill>
      <a:round/>
    </a:ln>
    <a:effectLst/>
  </c:spPr>
  <c:txPr>
    <a:bodyPr/>
    <a:lstStyle/>
    <a:p>
      <a:pPr algn="just"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456951154800469E-2"/>
          <c:y val="0.11534405378414937"/>
          <c:w val="0.45718834532188896"/>
          <c:h val="0.690768852002997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медицинскими изделиями учреждений здравоохранения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dPt>
            <c:idx val="0"/>
            <c:spPr>
              <a:solidFill>
                <a:schemeClr val="accent1"/>
              </a:solidFill>
              <a:ln w="19050">
                <a:solidFill>
                  <a:schemeClr val="bg2">
                    <a:lumMod val="1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05-4AED-96CF-0155488CB2EE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bg2">
                    <a:lumMod val="1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05-4AED-96CF-0155488CB2EE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bg2">
                    <a:lumMod val="1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05-4AED-96CF-0155488CB2EE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bg2">
                    <a:lumMod val="1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05-4AED-96CF-0155488CB2EE}"/>
              </c:ext>
            </c:extLst>
          </c:dPt>
          <c:dLbls>
            <c:dLbl>
              <c:idx val="0"/>
              <c:layout>
                <c:manualLayout>
                  <c:x val="-0.15047517497812779"/>
                  <c:y val="-0.13972159730033745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05-4AED-96CF-0155488CB2EE}"/>
                </c:ext>
              </c:extLst>
            </c:dLbl>
            <c:dLbl>
              <c:idx val="1"/>
              <c:layout>
                <c:manualLayout>
                  <c:x val="0.10544664989792948"/>
                  <c:y val="6.4935320584926903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05-4AED-96CF-0155488CB2EE}"/>
                </c:ext>
              </c:extLst>
            </c:dLbl>
            <c:dLbl>
              <c:idx val="2"/>
              <c:layout>
                <c:manualLayout>
                  <c:x val="3.0973079336670806E-2"/>
                  <c:y val="0.11295049621781904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05-4AED-96CF-0155488CB2EE}"/>
                </c:ext>
              </c:extLst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Аптека обеспечивает полностью мед.изделиями</c:v>
                </c:pt>
                <c:pt idx="1">
                  <c:v>Аптека обеспечивает частично мед.изделиями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19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705-4AED-96CF-0155488CB2E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5013563947181865"/>
          <c:y val="0.22003221188260569"/>
          <c:w val="0.41776340095585157"/>
          <c:h val="0.6710873960452711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rgbClr val="FAFAFA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441857811251869E-2"/>
          <c:y val="0.10496280321647695"/>
          <c:w val="0.57789889307314946"/>
          <c:h val="0.79856696256916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FA-481A-A8D0-4E2075BD9617}"/>
              </c:ext>
            </c:extLst>
          </c:dPt>
          <c:dPt>
            <c:idx val="1"/>
            <c:explosion val="2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FA-481A-A8D0-4E2075BD9617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FA-481A-A8D0-4E2075BD9617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FA-481A-A8D0-4E2075BD9617}"/>
              </c:ext>
            </c:extLst>
          </c:dPt>
          <c:dLbls>
            <c:dLbl>
              <c:idx val="0"/>
              <c:layout>
                <c:manualLayout>
                  <c:x val="-0.10189912130548912"/>
                  <c:y val="5.3216978450942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FA-481A-A8D0-4E2075BD9617}"/>
                </c:ext>
              </c:extLst>
            </c:dLbl>
            <c:dLbl>
              <c:idx val="1"/>
              <c:layout>
                <c:manualLayout>
                  <c:x val="5.2845600821636446E-2"/>
                  <c:y val="-0.295574167878697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FA-481A-A8D0-4E2075BD961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Существенное участие в фармакотерапии</c:v>
                </c:pt>
                <c:pt idx="1">
                  <c:v>Не существенное участие в фармакотерапии</c:v>
                </c:pt>
                <c:pt idx="2">
                  <c:v>Никогда не привлекаются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37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BFA-481A-A8D0-4E2075BD9617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59317307813930753"/>
          <c:y val="0.10585165006192176"/>
          <c:w val="0.40682687664042044"/>
          <c:h val="0.811531838774930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rgbClr val="F9F9F9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717540451583932"/>
          <c:y val="3.9007092198581582E-2"/>
          <c:w val="0.61282459548416113"/>
          <c:h val="0.9219858156028373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6-47FD-9CA3-757F1BD116B9}"/>
              </c:ext>
            </c:extLst>
          </c:dPt>
          <c:dPt>
            <c:idx val="2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6-47FD-9CA3-757F1BD116B9}"/>
              </c:ext>
            </c:extLst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26-47FD-9CA3-757F1BD116B9}"/>
              </c:ext>
            </c:extLst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26-47FD-9CA3-757F1BD116B9}"/>
              </c:ext>
            </c:extLst>
          </c:dPt>
          <c:dPt>
            <c:idx val="5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26-47FD-9CA3-757F1BD116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Низкая З/П</c:v>
                </c:pt>
                <c:pt idx="1">
                  <c:v>Большой объем сверхурочной работы</c:v>
                </c:pt>
                <c:pt idx="2">
                  <c:v>Нет карьерного роста</c:v>
                </c:pt>
                <c:pt idx="3">
                  <c:v>Физический труд</c:v>
                </c:pt>
                <c:pt idx="4">
                  <c:v>Большой объем работы</c:v>
                </c:pt>
                <c:pt idx="5">
                  <c:v>Скучная работа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1</c:v>
                </c:pt>
                <c:pt idx="1">
                  <c:v>0.13</c:v>
                </c:pt>
                <c:pt idx="2">
                  <c:v>6.0000000000000032E-2</c:v>
                </c:pt>
                <c:pt idx="3">
                  <c:v>6.0000000000000032E-2</c:v>
                </c:pt>
                <c:pt idx="4">
                  <c:v>4.0000000000000022E-2</c:v>
                </c:pt>
                <c:pt idx="5">
                  <c:v>1.2999999999999998E-2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C26-47FD-9CA3-757F1BD116B9}"/>
            </c:ext>
          </c:extLst>
        </c:ser>
        <c:dLbls>
          <c:showVal val="1"/>
        </c:dLbls>
        <c:gapWidth val="75"/>
        <c:axId val="71817472"/>
        <c:axId val="71819264"/>
      </c:barChart>
      <c:catAx>
        <c:axId val="71817472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1819264"/>
        <c:crosses val="autoZero"/>
        <c:auto val="1"/>
        <c:lblAlgn val="ctr"/>
        <c:lblOffset val="100"/>
      </c:catAx>
      <c:valAx>
        <c:axId val="71819264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71817472"/>
        <c:crosses val="autoZero"/>
        <c:crossBetween val="between"/>
      </c:valAx>
    </c:plotArea>
    <c:plotVisOnly val="1"/>
    <c:dispBlanksAs val="gap"/>
  </c:chart>
  <c:spPr>
    <a:ln>
      <a:solidFill>
        <a:schemeClr val="bg1"/>
      </a:solidFill>
    </a:ln>
  </c:spPr>
  <c:externalData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767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60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4478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192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9371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43369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6885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0545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988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33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6415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911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42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52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96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591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4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BEFF25-B87F-42F8-B31E-2E8B9B38273C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27BC88-A6FE-4169-B4E7-3046EE097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25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5098" y="2108200"/>
            <a:ext cx="6815669" cy="9906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больничных аптек в обеспечении рациональной фармакотерапии</a:t>
            </a: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692398" y="4149969"/>
            <a:ext cx="6815669" cy="82842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Провизор-рецептар УЗ «ПЦБ»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dirty="0" err="1" smtClean="0"/>
              <a:t>Литовчик</a:t>
            </a:r>
            <a:r>
              <a:rPr lang="ru-RU" dirty="0" smtClean="0"/>
              <a:t>  Инна Александровна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56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871337161"/>
              </p:ext>
            </p:extLst>
          </p:nvPr>
        </p:nvGraphicFramePr>
        <p:xfrm>
          <a:off x="899886" y="1828800"/>
          <a:ext cx="10435772" cy="406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72342" y="815201"/>
            <a:ext cx="87230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специалистов аптеки в определении схемы и мониторинге фармакотерапии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3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980454352"/>
              </p:ext>
            </p:extLst>
          </p:nvPr>
        </p:nvGraphicFramePr>
        <p:xfrm>
          <a:off x="870857" y="1454888"/>
          <a:ext cx="10334172" cy="464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25600" y="670058"/>
            <a:ext cx="92310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Причины, способствующие оттоку специалистов из больничных аптек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9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577" y="0"/>
            <a:ext cx="10899531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Больничная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аптека, являясь неотъемлемой частью госпитального звена, способствует совершенствованию системы снабжения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безопасными, эффективными и качественными ЛС, а также медицинскими изделиями. </a:t>
            </a:r>
          </a:p>
          <a:p>
            <a:pPr lvl="0" indent="45720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Общими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тенденциями развития больничной фармации в развитых странах являются: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контроле качества и стоимости лечения; большее внимание к больному и стремление фармацевтов участвовать в ведении индивидуальных больных, а также 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западных странах больничные аптеки являются базами для проведения целого ряда научных работ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45720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Укомплектованность фармацевтическими кадрами аптек учреждений здравоохранения в среднем составляет 55 %. Наименьшая укомплектованность по следующим должностям: провизор-технолог, провизор-аналитик, провизор-рецептар. </a:t>
            </a:r>
          </a:p>
          <a:p>
            <a:pPr lvl="0" indent="45720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существенной проблемой кадровой обеспеченности больничных аптек является низкая заработная плата (100 % респондентов).</a:t>
            </a:r>
          </a:p>
          <a:p>
            <a:pPr marL="342900" lvl="0" indent="457200" algn="just">
              <a:lnSpc>
                <a:spcPts val="2400"/>
              </a:lnSpc>
              <a:spcAft>
                <a:spcPts val="0"/>
              </a:spcAft>
              <a:buSzPts val="1400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indent="457200" algn="just">
              <a:lnSpc>
                <a:spcPts val="24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7200" algn="just">
              <a:lnSpc>
                <a:spcPts val="24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7846" y="0"/>
            <a:ext cx="252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ВЫВОДЫ: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6010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hbmc-insurance.com/DATA/TEXTEDOC/shutterstock-1108974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28" y="1079787"/>
            <a:ext cx="76200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79800" y="876300"/>
            <a:ext cx="564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9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26831" y="797169"/>
            <a:ext cx="108204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Современная концепция роли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больничных (госпитальных) аптек в мировом сообществе - признание их полноценным партнером в команде здравоохранения, поэтому их основная деятельность должна способствовать повышению качества медицинской помощи.</a:t>
            </a: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50-х гг. XX века начался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бурный рост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количества ЛС промышленного производства, применяемых для лечения больных. Лекарственный бум поставил в весьма затруднительное положение врача. Стал очевидным факт, что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врачам не достает: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знаний о химических свойствах ЛС, их взаимодействии друг с другом и химическими веществами биологических структур организма, компонентами пищи;</a:t>
            </a:r>
          </a:p>
          <a:p>
            <a:pPr lvl="0" indent="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знаний о взаимозаменяемости ЛС,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фармакокинетике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фармакодинамике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биологической доступности;</a:t>
            </a:r>
          </a:p>
          <a:p>
            <a:pPr lvl="0" indent="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знаний об оптимальных схемах и режимах лекарственной терапии (особенно комплексной).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6" name="AutoShape 2" descr="https://autogear.ru/misc/i/gallery/31568/7071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1.bp.blogspot.com/-YfRsN0JH0ew/W185d2yCAsI/AAAAAAAAFRw/ABGn-ESGQA4bxUSBldcgl8DSScr6vU7egCLcBGAs/w512-h288-p/images%2B%252880%252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0987" y="457199"/>
            <a:ext cx="1096107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Первым шагом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развитии клинической фармации стало включение в структуру здравоохранения специалистов нового типа, занимающих промежуточное положение между врачом и провизором и являющихся посредником между врачом и больным -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клинических провизоров.</a:t>
            </a: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Подтверждением необходимости введения специальности «клинический фармацевт (провизор)» служат многочисленные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факты: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ировой фармацевтический рынок ЛС ежегодно увеличивается в среднем на 10-12%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оследние 10 лет  фармацевтический рынок обновился на 60%);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развитых странах смерть от лекарств выходит на 4-6 место;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реди всех отравлений 58% составляют медикаментозные;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условиях стационарного лечения у 18-30% больных наблюдаются отрицательные побочные реакции и осложнения;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autogear.ru/misc/i/gallery/31568/7071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autogear.ru/misc/i/gallery/31568/7071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econet.ru/uploads/pictures/499761/content_%D0%BB%D0%B5%D0%BA%D0%B0%D1%80%D1%81%D1%82%D0%B2%D0%B0_%D0%BE%D1%82_%D0%B1%D0%BE%D0%BB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85447" y="842951"/>
            <a:ext cx="1062110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4767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Врачебные ошибки при проведении лекарственной терапии:</a:t>
            </a:r>
            <a:endParaRPr lang="ru-RU" dirty="0" smtClean="0">
              <a:latin typeface="Arial" pitchFamily="34" charset="0"/>
            </a:endParaRP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4767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несвоевременное назначение лечения;</a:t>
            </a:r>
            <a:endParaRPr lang="ru-RU" dirty="0" smtClean="0">
              <a:latin typeface="Arial" pitchFamily="34" charset="0"/>
            </a:endParaRP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4767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неправильный выбор ЛС;</a:t>
            </a:r>
            <a:endParaRPr lang="ru-RU" dirty="0" smtClean="0">
              <a:latin typeface="Arial" pitchFamily="34" charset="0"/>
            </a:endParaRP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4767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неадекватный режим дозирования;</a:t>
            </a:r>
            <a:endParaRPr lang="ru-RU" dirty="0" smtClean="0">
              <a:latin typeface="Arial" pitchFamily="34" charset="0"/>
            </a:endParaRP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4767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учета возможного взаимодействия между ЛС;</a:t>
            </a:r>
            <a:endParaRPr lang="ru-RU" dirty="0" smtClean="0">
              <a:latin typeface="Arial" pitchFamily="34" charset="0"/>
            </a:endParaRP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4767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недостаточный контроль за действием ЛС;</a:t>
            </a:r>
            <a:endParaRPr lang="ru-RU" dirty="0" smtClean="0">
              <a:latin typeface="Arial" pitchFamily="34" charset="0"/>
            </a:endParaRP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47675" algn="l"/>
              </a:tabLst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полипрагмазия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фармакомания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(необоснованное одновременное назначение большого числа препаратов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полипрагмазия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значительно повышает вероятность их отрицательного побочного действия) .</a:t>
            </a: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47675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47675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47675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47675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47675" algn="l"/>
              </a:tabLst>
            </a:pP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46" y="355116"/>
            <a:ext cx="10187354" cy="13038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данным Центра сотрудничества ВОЗ количество больничных аптек в странах Европейского союза составляет:</a:t>
            </a:r>
            <a:endParaRPr lang="ru-RU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71351455"/>
              </p:ext>
            </p:extLst>
          </p:nvPr>
        </p:nvGraphicFramePr>
        <p:xfrm>
          <a:off x="496389" y="1418492"/>
          <a:ext cx="11214965" cy="494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870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4429" y="996462"/>
            <a:ext cx="110196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76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76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работы: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оценить деятельность больничных аптек по лекарственному обеспечению и обеспечению медицинскими изделиями учреждений здравоохранения, а также участие работников больничных аптек в определении схемы и мониторинге фармакотерапии.</a:t>
            </a:r>
          </a:p>
          <a:p>
            <a:pPr marL="0" marR="0" lvl="0" indent="4476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76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76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76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http://volgograd.fas.gov.ru/sites/volgograd.f.isfb.ru/files/kartinka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545">
            <a:off x="8741875" y="3180252"/>
            <a:ext cx="2478086" cy="2478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70893" y="644770"/>
            <a:ext cx="9291454" cy="113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зучение роли больничных аптек в рациональной фармакотерапии в Республике Беларусь </a:t>
            </a:r>
            <a:endParaRPr kumimoji="0" lang="ru-RU" sz="36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928429176"/>
              </p:ext>
            </p:extLst>
          </p:nvPr>
        </p:nvGraphicFramePr>
        <p:xfrm>
          <a:off x="1201057" y="1019629"/>
          <a:ext cx="9739086" cy="534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56844" y="580350"/>
            <a:ext cx="8477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Укомплектованность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кадрами больничных аптек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0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110759506"/>
              </p:ext>
            </p:extLst>
          </p:nvPr>
        </p:nvGraphicFramePr>
        <p:xfrm>
          <a:off x="1244600" y="1346200"/>
          <a:ext cx="96774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22550" y="691634"/>
            <a:ext cx="7465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Кадровая обеспеченность больничных аптек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6495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3959709494"/>
              </p:ext>
            </p:extLst>
          </p:nvPr>
        </p:nvGraphicFramePr>
        <p:xfrm>
          <a:off x="522514" y="522513"/>
          <a:ext cx="5446713" cy="375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904051337"/>
              </p:ext>
            </p:extLst>
          </p:nvPr>
        </p:nvGraphicFramePr>
        <p:xfrm>
          <a:off x="5969227" y="2546123"/>
          <a:ext cx="5685744" cy="379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6805" y="4444432"/>
            <a:ext cx="5898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Лекарственное обеспечение учреждений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здравоохранения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64099" y="1786941"/>
            <a:ext cx="6096000" cy="7591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медицинскими изделиями учреждений здравоохранения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6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543</TotalTime>
  <Words>535</Words>
  <Application>Microsoft Office PowerPoint</Application>
  <PresentationFormat>Произвольный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Роль больничных аптек в обеспечении рациональной фармакотерапии</vt:lpstr>
      <vt:lpstr>Слайд 2</vt:lpstr>
      <vt:lpstr>Слайд 3</vt:lpstr>
      <vt:lpstr>Слайд 4</vt:lpstr>
      <vt:lpstr>По данным Центра сотрудничества ВОЗ количество больничных аптек в странах Европейского союза составляет: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Provizor</cp:lastModifiedBy>
  <cp:revision>58</cp:revision>
  <dcterms:created xsi:type="dcterms:W3CDTF">2018-05-28T17:50:41Z</dcterms:created>
  <dcterms:modified xsi:type="dcterms:W3CDTF">2019-03-12T12:35:33Z</dcterms:modified>
</cp:coreProperties>
</file>